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57" r:id="rId2"/>
    <p:sldId id="358" r:id="rId3"/>
    <p:sldId id="359" r:id="rId4"/>
    <p:sldId id="390" r:id="rId5"/>
    <p:sldId id="391" r:id="rId6"/>
    <p:sldId id="394" r:id="rId7"/>
    <p:sldId id="395" r:id="rId8"/>
    <p:sldId id="360" r:id="rId9"/>
    <p:sldId id="361" r:id="rId10"/>
    <p:sldId id="363" r:id="rId11"/>
    <p:sldId id="362" r:id="rId12"/>
    <p:sldId id="364" r:id="rId13"/>
    <p:sldId id="365" r:id="rId14"/>
    <p:sldId id="396" r:id="rId15"/>
    <p:sldId id="367" r:id="rId16"/>
    <p:sldId id="368" r:id="rId17"/>
    <p:sldId id="369" r:id="rId18"/>
    <p:sldId id="370" r:id="rId19"/>
    <p:sldId id="397" r:id="rId20"/>
    <p:sldId id="371" r:id="rId21"/>
    <p:sldId id="372" r:id="rId22"/>
    <p:sldId id="373" r:id="rId23"/>
    <p:sldId id="374" r:id="rId24"/>
    <p:sldId id="375" r:id="rId25"/>
    <p:sldId id="398" r:id="rId26"/>
    <p:sldId id="383" r:id="rId27"/>
    <p:sldId id="401" r:id="rId28"/>
    <p:sldId id="400" r:id="rId29"/>
    <p:sldId id="402" r:id="rId30"/>
    <p:sldId id="403" r:id="rId31"/>
    <p:sldId id="385" r:id="rId32"/>
  </p:sldIdLst>
  <p:sldSz cx="9144000" cy="6858000" type="screen4x3"/>
  <p:notesSz cx="7010400" cy="9296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C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88" autoAdjust="0"/>
  </p:normalViewPr>
  <p:slideViewPr>
    <p:cSldViewPr>
      <p:cViewPr varScale="1">
        <p:scale>
          <a:sx n="105" d="100"/>
          <a:sy n="105" d="100"/>
        </p:scale>
        <p:origin x="-11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9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702-4130-A409-83E24BAE853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702-4130-A409-83E24BAE853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702-4130-A409-83E24BAE853F}"/>
              </c:ext>
            </c:extLst>
          </c:dPt>
          <c:dLbls>
            <c:dLbl>
              <c:idx val="0"/>
              <c:layout>
                <c:manualLayout>
                  <c:x val="-4.6467765748031499E-2"/>
                  <c:y val="8.3408095472440935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 smtClean="0"/>
                      <a:t>Physics</a:t>
                    </a:r>
                    <a:endParaRPr lang="en-US" altLang="zh-CN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51055200131233591"/>
                      <c:h val="0.37556249999999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702-4130-A409-83E24BAE853F}"/>
                </c:ext>
              </c:extLst>
            </c:dLbl>
            <c:dLbl>
              <c:idx val="1"/>
              <c:layout>
                <c:manualLayout>
                  <c:x val="1.3541666666666667E-2"/>
                  <c:y val="-0.34212303149606305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 smtClean="0"/>
                      <a:t>Devices</a:t>
                    </a:r>
                    <a:endParaRPr lang="en-US" altLang="zh-CN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6552083333333335"/>
                      <c:h val="0.22500000000000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702-4130-A409-83E24BAE853F}"/>
                </c:ext>
              </c:extLst>
            </c:dLbl>
            <c:dLbl>
              <c:idx val="2"/>
              <c:layout>
                <c:manualLayout>
                  <c:x val="0.1240614337270341"/>
                  <c:y val="0.12401857775590548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baseline="0" dirty="0" smtClean="0"/>
                      <a:t>Materials</a:t>
                    </a:r>
                    <a:endParaRPr lang="en-US" altLang="zh-CN" b="1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7299999999999994"/>
                      <c:h val="0.284015748031495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02-4130-A409-83E24BAE85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</c:v>
                </c:pt>
                <c:pt idx="1">
                  <c:v>33</c:v>
                </c:pt>
                <c:pt idx="2">
                  <c:v>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02-4130-A409-83E24BAE853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60" y="0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7A0AD-6F54-4A6C-BE09-1E6E5D5AC2A3}" type="datetimeFigureOut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087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60" y="8830087"/>
            <a:ext cx="3038604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9C06A-9978-430C-B672-55A9525F4B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779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3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39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54A5-0F45-48B8-AE83-255D7BBDEC5A}" type="datetimeFigureOut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3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39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5551B-BE01-47A6-827E-CCD43668D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2688" y="698500"/>
            <a:ext cx="4645025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27FF-A329-4C9A-9362-A9F2FE112F2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844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6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7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55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4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67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28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0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7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3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65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1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4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9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7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8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7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8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2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6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419D-DA1F-42F1-BBBE-25A58143DAEF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7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F298-6295-4CE7-99A5-CF8E2B2376B0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5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7D51-6990-4F2F-BE34-5C902CA3B44B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35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41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814A-0940-4D97-87CE-60EFCB202072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83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24F3-5290-450D-826E-75C4068BCB60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9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2CA6-45E2-4022-8888-9972D51FB884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9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77CD-85FB-4F6B-AC4E-776D3C590793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4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DC8B-60D5-4782-AEF3-1E61C89539A8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1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62AF-BD39-4E64-AFAB-61AB0871CC1F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F60A-11C4-4B9F-A7BB-654A4BE85B0C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21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AF67-9AC3-4B55-9687-5CD16AC1DC0A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9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6965-7407-4015-A154-E57DB3CC044F}" type="datetime1">
              <a:rPr lang="zh-CN" altLang="en-US" smtClean="0"/>
              <a:pPr/>
              <a:t>2019/9/5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F069A-F3EE-4090-8152-0495BB583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history/1943.htm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computerhope.com/people/john_mauchly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omputerhope.com/people/john_eckert.htm" TargetMode="External"/><Relationship Id="rId5" Type="http://schemas.openxmlformats.org/officeDocument/2006/relationships/hyperlink" Target="https://www.computerhope.com/jargon/e/eniac.htm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www.computerhope.com/history/1946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D26364B-A2FE-48CB-ACDD-5F2A8103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407" y="2083936"/>
            <a:ext cx="3997186" cy="2318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9763-66C0-45FD-AA27-72241788D653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3568" y="1172605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 smtClean="0">
                <a:ln w="10541" cmpd="sng">
                  <a:noFill/>
                  <a:prstDash val="solid"/>
                </a:ln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模拟电路</a:t>
            </a:r>
            <a:endParaRPr lang="en-US" altLang="zh-CN" sz="3200" b="1" dirty="0">
              <a:ln w="10541" cmpd="sng">
                <a:noFill/>
                <a:prstDash val="solid"/>
              </a:ln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3058" y="4888086"/>
            <a:ext cx="446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Qingfeng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 Zhang 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张青峰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505" y="188640"/>
            <a:ext cx="8928992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323528" y="1898510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613827" y="5495530"/>
            <a:ext cx="6328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Arial Unicode MS" pitchFamily="34" charset="-122"/>
                <a:cs typeface="Arial" panose="020B0604020202020204" pitchFamily="34" charset="0"/>
              </a:rPr>
              <a:t>Department of Electrical and Electronic Engineering</a:t>
            </a:r>
            <a:endParaRPr lang="en-US" altLang="zh-CN" sz="2000" dirty="0">
              <a:latin typeface="Arial" panose="020B0604020202020204" pitchFamily="34" charset="0"/>
              <a:ea typeface="Arial Unicode MS" pitchFamily="34" charset="-122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11560" y="4662690"/>
            <a:ext cx="7992888" cy="1430606"/>
          </a:xfrm>
          <a:prstGeom prst="roundRect">
            <a:avLst>
              <a:gd name="adj" fmla="val 9633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CBCB0E60-E293-4549-B598-641E13DCF978}"/>
              </a:ext>
            </a:extLst>
          </p:cNvPr>
          <p:cNvSpPr/>
          <p:nvPr/>
        </p:nvSpPr>
        <p:spPr>
          <a:xfrm>
            <a:off x="683568" y="475845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Analog </a:t>
            </a:r>
            <a:r>
              <a:rPr lang="en-US" altLang="zh-CN" sz="36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Circuits</a:t>
            </a:r>
            <a:endParaRPr lang="en-US" altLang="zh-CN" sz="3600" b="1" baseline="-25000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FE801F9E-2E3F-4812-81E3-BAA8569743C0}"/>
              </a:ext>
            </a:extLst>
          </p:cNvPr>
          <p:cNvGrpSpPr/>
          <p:nvPr/>
        </p:nvGrpSpPr>
        <p:grpSpPr>
          <a:xfrm>
            <a:off x="7021603" y="4780743"/>
            <a:ext cx="1196794" cy="1184945"/>
            <a:chOff x="7227243" y="4993639"/>
            <a:chExt cx="1196794" cy="1184945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13C5BFDC-771C-4F37-9C68-44A3869F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7243" y="4993639"/>
              <a:ext cx="1196794" cy="1184945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6F370D7D-57D5-44A7-965B-ADE1A47F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275" y="5331815"/>
              <a:ext cx="385141" cy="376611"/>
            </a:xfrm>
            <a:prstGeom prst="rect">
              <a:avLst/>
            </a:prstGeom>
            <a:ln>
              <a:noFill/>
            </a:ln>
            <a:effectLst>
              <a:softEdge rad="12700"/>
            </a:effectLst>
          </p:spPr>
        </p:pic>
      </p:grpSp>
    </p:spTree>
    <p:extLst>
      <p:ext uri="{BB962C8B-B14F-4D97-AF65-F5344CB8AC3E}">
        <p14:creationId xmlns:p14="http://schemas.microsoft.com/office/powerpoint/2010/main" val="23667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Vacuum </a:t>
            </a:r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tube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38" y="1033572"/>
            <a:ext cx="82048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sz="2800" b="1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</a:t>
            </a: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generation electronic device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7DFA40E6-1393-4BDF-9F4D-158AD708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105039"/>
            <a:ext cx="2160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第一代电子器件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="" xmlns:a16="http://schemas.microsoft.com/office/drawing/2014/main" id="{0CA56F38-6E2F-4C8C-B167-4CDD25B4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628800"/>
            <a:ext cx="43204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Electronic (vacuum) tube</a:t>
            </a:r>
            <a:endParaRPr kumimoji="1" lang="zh-CN" altLang="en-US" sz="2400" b="1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0E6B3FE5-C3D6-41A5-BEBB-7C50FD663100}"/>
              </a:ext>
            </a:extLst>
          </p:cNvPr>
          <p:cNvSpPr/>
          <p:nvPr/>
        </p:nvSpPr>
        <p:spPr>
          <a:xfrm>
            <a:off x="4357985" y="162880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电子管（真空管）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A26646A2-E403-4084-A42A-6A1AECC6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883" y="4879568"/>
            <a:ext cx="554461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d. </a:t>
            </a: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Current: Electrons motion under the electric field and magnetic field</a:t>
            </a:r>
            <a:r>
              <a:rPr kumimoji="1" lang="zh-CN" altLang="en-US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电子</a:t>
            </a:r>
            <a:r>
              <a:rPr kumimoji="1"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受外加电场和磁场的作用下，在真空中运动就形成了电子管中的</a:t>
            </a:r>
            <a:r>
              <a:rPr kumimoji="1" lang="zh-CN" altLang="en-US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电流 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="" xmlns:a16="http://schemas.microsoft.com/office/drawing/2014/main" id="{19352543-DC75-4612-B60C-6222C089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884" y="2420888"/>
            <a:ext cx="3036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Vacuum </a:t>
            </a: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shield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146024F6-3725-42E1-A834-8FEDE2115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541" y="3068960"/>
            <a:ext cx="5544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Cathode </a:t>
            </a:r>
            <a:r>
              <a:rPr kumimoji="1" lang="zh-CN" altLang="en-US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阴极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="" xmlns:a16="http://schemas.microsoft.com/office/drawing/2014/main" id="{6085E726-9744-42BA-BE8E-846E435EC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883" y="3668831"/>
            <a:ext cx="554461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c. Heated cathode will emit electrons</a:t>
            </a:r>
            <a:r>
              <a:rPr kumimoji="1"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阴极可由灯丝加热，使温度升高，发射出</a:t>
            </a:r>
            <a:r>
              <a:rPr kumimoji="1" lang="zh-CN" altLang="en-US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电子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19" name="Picture 2" descr="vaccum tube 的图像结果">
            <a:extLst>
              <a:ext uri="{FF2B5EF4-FFF2-40B4-BE49-F238E27FC236}">
                <a16:creationId xmlns="" xmlns:a16="http://schemas.microsoft.com/office/drawing/2014/main" id="{6363B578-CE63-4E13-8F17-3A75DE52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2533683" cy="38005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圆角 19">
            <a:extLst>
              <a:ext uri="{FF2B5EF4-FFF2-40B4-BE49-F238E27FC236}">
                <a16:creationId xmlns="" xmlns:a16="http://schemas.microsoft.com/office/drawing/2014/main" id="{71874BF2-A839-4EAE-9002-650E59101C22}"/>
              </a:ext>
            </a:extLst>
          </p:cNvPr>
          <p:cNvSpPr/>
          <p:nvPr/>
        </p:nvSpPr>
        <p:spPr>
          <a:xfrm>
            <a:off x="395536" y="2220924"/>
            <a:ext cx="8424935" cy="4376428"/>
          </a:xfrm>
          <a:prstGeom prst="roundRect">
            <a:avLst>
              <a:gd name="adj" fmla="val 407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4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Vacuum tube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38" y="980728"/>
            <a:ext cx="8204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sz="2400" b="1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</a:t>
            </a:r>
            <a:r>
              <a:rPr kumimoji="1"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computer is made of vacuum tube</a:t>
            </a:r>
            <a:endParaRPr kumimoji="1" lang="zh-CN" altLang="en-US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65349FE-F44E-4297-888B-6C9ECB14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473119"/>
            <a:ext cx="2944194" cy="20278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36EE3DF-D218-4921-A4F7-34958D7419C2}"/>
              </a:ext>
            </a:extLst>
          </p:cNvPr>
          <p:cNvSpPr/>
          <p:nvPr/>
        </p:nvSpPr>
        <p:spPr>
          <a:xfrm>
            <a:off x="395536" y="4725144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Length: 50 feet; Width: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30 feet; Area: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1500 feet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 Weight: 30 ton; Power consumption: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170 kW;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18000 vacuum tubes; Every 15min, one vacuum tube breaks;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据传每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ENIAC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每次一开机，整个费城西区的电灯都为之黯然失色。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52290B01-A55E-4D85-86B8-E8FCAC99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77" y="1473119"/>
            <a:ext cx="2591095" cy="2020894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033D97BA-3150-489C-9094-E55B0CE7D8C7}"/>
              </a:ext>
            </a:extLst>
          </p:cNvPr>
          <p:cNvSpPr/>
          <p:nvPr/>
        </p:nvSpPr>
        <p:spPr>
          <a:xfrm>
            <a:off x="323528" y="3645024"/>
            <a:ext cx="8496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ENIAC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was invented by </a:t>
            </a: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J. Presper Eckert</a:t>
            </a:r>
            <a:r>
              <a:rPr lang="en-US" altLang="zh-CN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John Mauchly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at the University of Pennsylvania and began construction in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1943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was not completed until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1946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="" xmlns:a16="http://schemas.microsoft.com/office/drawing/2014/main" id="{D838567A-1FA0-4F53-A9BE-B527A3196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29" y="1481301"/>
            <a:ext cx="2818774" cy="2012712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7BE702E3-1DB7-40E1-911A-C118997F3A83}"/>
              </a:ext>
            </a:extLst>
          </p:cNvPr>
          <p:cNvSpPr/>
          <p:nvPr/>
        </p:nvSpPr>
        <p:spPr>
          <a:xfrm>
            <a:off x="395536" y="5961474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one second, it processes 5000 times plus/minus calculation or 500 times multiplication calculation.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Vacuum tube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54" y="1230529"/>
            <a:ext cx="82048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disadvantage of vacuum </a:t>
            </a:r>
            <a:r>
              <a:rPr kumimoji="1" lang="en-US" altLang="zh-CN" sz="28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tube</a:t>
            </a:r>
            <a:r>
              <a:rPr kumimoji="1" lang="zh-CN" altLang="en-US" sz="28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：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="" xmlns:a16="http://schemas.microsoft.com/office/drawing/2014/main" id="{10A2A8AA-1B53-4720-A14E-1D25432B2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41" y="1984324"/>
            <a:ext cx="87129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Big, heavy, power consumption and short lifespan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="" xmlns:a16="http://schemas.microsoft.com/office/drawing/2014/main" id="{B1B310CD-B20D-4069-AA68-50358E4E0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564904"/>
            <a:ext cx="6394450" cy="6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latin typeface="+mj-ea"/>
                <a:ea typeface="+mj-ea"/>
                <a:cs typeface="Arial" panose="020B0604020202020204" pitchFamily="34" charset="0"/>
              </a:rPr>
              <a:t>体积大、重量重、耗电大、寿命短</a:t>
            </a:r>
          </a:p>
        </p:txBody>
      </p:sp>
      <p:pic>
        <p:nvPicPr>
          <p:cNvPr id="9" name="Picture 2" descr="vaccum tube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5" y="3645024"/>
            <a:ext cx="134414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accum tube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6" y="3709818"/>
            <a:ext cx="1886635" cy="188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Transistor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3D2412F-0B52-4640-BD52-0213B877B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357" y="1037679"/>
            <a:ext cx="1330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latin typeface="楷体_GB2312" pitchFamily="49" charset="-122"/>
                <a:ea typeface="楷体_GB2312" pitchFamily="49" charset="-122"/>
              </a:rPr>
              <a:t>晶体管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602A78E1-4325-44A5-AFC6-CF1354131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013176"/>
            <a:ext cx="8534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Transistor is made of </a:t>
            </a:r>
            <a:r>
              <a:rPr kumimoji="1" lang="en-US" altLang="zh-CN" sz="2800" b="1" u="sng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semiconductors</a:t>
            </a: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</a:t>
            </a:r>
            <a:r>
              <a:rPr kumimoji="1" lang="zh-CN" alt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半导体</a:t>
            </a: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)</a:t>
            </a:r>
            <a:endParaRPr kumimoji="1"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="" xmlns:a16="http://schemas.microsoft.com/office/drawing/2014/main" id="{85A1C6C7-F64D-49E1-A1D5-225E2EC5D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835" y="1556792"/>
            <a:ext cx="295232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1948,</a:t>
            </a:r>
            <a:r>
              <a:rPr kumimoji="1" lang="zh-CN" altLang="en-US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Bell</a:t>
            </a:r>
            <a:r>
              <a:rPr kumimoji="1" lang="zh-CN" altLang="en-US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Lab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15" name="Picture 35" descr="晶体管 的图像结果">
            <a:extLst>
              <a:ext uri="{FF2B5EF4-FFF2-40B4-BE49-F238E27FC236}">
                <a16:creationId xmlns="" xmlns:a16="http://schemas.microsoft.com/office/drawing/2014/main" id="{DEE713B8-83CA-49DC-AB0D-840B48FD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73095"/>
            <a:ext cx="3529812" cy="26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="" xmlns:a16="http://schemas.microsoft.com/office/drawing/2014/main" id="{1C4D23A6-F465-4C77-AFFD-C8598DBF8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38" y="1033572"/>
            <a:ext cx="820489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800" b="1" baseline="300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nd</a:t>
            </a: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generation electronic device-- </a:t>
            </a: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transistor</a:t>
            </a:r>
            <a:endParaRPr kumimoji="1"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Picture 2" descr="https://upload.wikimedia.org/wikipedia/commons/c/c2/Bardeen_Shockley_Brattain_1948.JPG">
            <a:extLst>
              <a:ext uri="{FF2B5EF4-FFF2-40B4-BE49-F238E27FC236}">
                <a16:creationId xmlns="" xmlns:a16="http://schemas.microsoft.com/office/drawing/2014/main" id="{0142B078-E105-4E89-B719-555A9628E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0" y="2173096"/>
            <a:ext cx="3301371" cy="26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9">
            <a:extLst>
              <a:ext uri="{FF2B5EF4-FFF2-40B4-BE49-F238E27FC236}">
                <a16:creationId xmlns="" xmlns:a16="http://schemas.microsoft.com/office/drawing/2014/main" id="{8A279DCD-FC80-42F7-BB57-848CE638A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40" y="5661248"/>
            <a:ext cx="825150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John Bardeen (1908-1991), Walter House Brattain(1902-1987),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 William Shockley (1910-1989)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4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86952" y="2492896"/>
            <a:ext cx="7848872" cy="3384376"/>
          </a:xfrm>
          <a:prstGeom prst="roundRect">
            <a:avLst>
              <a:gd name="adj" fmla="val 109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John Bardeen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3541917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1956 for inventing transistors (Bardeen, Shockley, Brattain)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023" y="4709594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1972 for the BCS superconducting theory (Bardeen, Cooper, Schrieffer)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263763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</a:t>
            </a:r>
            <a:r>
              <a:rPr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orn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USA in 1908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attend university at 16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interest in </a:t>
            </a:r>
            <a:r>
              <a:rPr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Physics.</a:t>
            </a:r>
            <a:endParaRPr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01423" y="2681080"/>
            <a:ext cx="5141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He </a:t>
            </a:r>
            <a:r>
              <a:rPr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won 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Nobel Physics Prize twice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33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Transistor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EB94CA0D-9E62-4B63-9836-D7115B3A0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1" y="1859881"/>
            <a:ext cx="388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Small &amp;</a:t>
            </a:r>
            <a:r>
              <a:rPr kumimoji="1" lang="zh-CN" altLang="en-US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light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C88E9B74-7D2E-4339-ABBE-5D34562A6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01" y="1211809"/>
            <a:ext cx="25238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Advantages: 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="" xmlns:a16="http://schemas.microsoft.com/office/drawing/2014/main" id="{4F744143-5BB6-4CEB-AB4E-D5055CF72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1" y="2435945"/>
            <a:ext cx="27254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Long lifespan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162C1E40-A185-48C0-A0FD-61FAFB87A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34" y="4293096"/>
            <a:ext cx="44614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c. Sensitive to temperature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="" xmlns:a16="http://schemas.microsoft.com/office/drawing/2014/main" id="{C4CA2519-0326-4567-B9EA-DFDD9C4DE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941168"/>
            <a:ext cx="42434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d. Poor overload capacity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619DDE19-BC3A-4E48-829E-6D3E99B16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54" y="2992845"/>
            <a:ext cx="44438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c. Low power consumption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="" xmlns:a16="http://schemas.microsoft.com/office/drawing/2014/main" id="{EC8E9D01-6938-401A-B6B4-E2E0F0CEA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47" y="3640917"/>
            <a:ext cx="34293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Disadvantages: 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63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Electronic circuit 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电子电路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5D5EC7EA-0D2E-4DC4-9817-4C923BE87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56" y="3555013"/>
            <a:ext cx="81534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电子器件与电阻器、电感器、电容器、变压器、开关等元件适当地连接起来所组成的具有特定功能的电路。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="" xmlns:a16="http://schemas.microsoft.com/office/drawing/2014/main" id="{E4CF7D22-4251-4B85-86B8-80837FA1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56" y="1340768"/>
            <a:ext cx="81534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 electronic circuit is constructed through connecting electronic devices with resistors, inductors, capacitors, switches etc. to realize certain functions.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Electronic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202A0808-3A28-4F52-88E9-8CD98A716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240" y="1052736"/>
            <a:ext cx="82809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Difference compared with the ordinary circuit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045FCF45-B1DA-4A7E-9DB6-FC5A1A72F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700808"/>
            <a:ext cx="82809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Electronic devices </a:t>
            </a:r>
            <a:r>
              <a:rPr kumimoji="1" lang="en-US" altLang="zh-CN" sz="28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(diode, transistor)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5C17B7BA-F7C9-46BA-87B2-C0BD143E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329716"/>
            <a:ext cx="6408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</a:t>
            </a:r>
            <a:r>
              <a:rPr kumimoji="1" lang="en-US" altLang="zh-CN" sz="2800" u="sng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Non-linear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characteristics 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="" xmlns:a16="http://schemas.microsoft.com/office/drawing/2014/main" id="{B308FB9A-1305-449E-B6DF-B4845DC95437}"/>
              </a:ext>
            </a:extLst>
          </p:cNvPr>
          <p:cNvSpPr/>
          <p:nvPr/>
        </p:nvSpPr>
        <p:spPr>
          <a:xfrm>
            <a:off x="935672" y="3505300"/>
            <a:ext cx="2664296" cy="1925828"/>
          </a:xfrm>
          <a:prstGeom prst="roundRect">
            <a:avLst>
              <a:gd name="adj" fmla="val 80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0670379-0925-4A68-9BF7-8A8D0A5AFFFE}"/>
              </a:ext>
            </a:extLst>
          </p:cNvPr>
          <p:cNvSpPr/>
          <p:nvPr/>
        </p:nvSpPr>
        <p:spPr>
          <a:xfrm>
            <a:off x="3446839" y="4077313"/>
            <a:ext cx="277366" cy="764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2853EE7-5F64-49D3-AFE6-DE66D95F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0" y="4077313"/>
            <a:ext cx="304800" cy="7309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A5420EF-6CDE-4B98-A0A9-B08697DE3433}"/>
              </a:ext>
            </a:extLst>
          </p:cNvPr>
          <p:cNvSpPr txBox="1"/>
          <p:nvPr/>
        </p:nvSpPr>
        <p:spPr>
          <a:xfrm>
            <a:off x="1149469" y="419725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F91ADE2E-96B0-4855-9DE3-BE87AA59476E}"/>
              </a:ext>
            </a:extLst>
          </p:cNvPr>
          <p:cNvSpPr txBox="1"/>
          <p:nvPr/>
        </p:nvSpPr>
        <p:spPr>
          <a:xfrm>
            <a:off x="3094151" y="416614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="" xmlns:a16="http://schemas.microsoft.com/office/drawing/2014/main" id="{93E37903-E4FD-494B-82AD-E16ED9C901CC}"/>
                  </a:ext>
                </a:extLst>
              </p:cNvPr>
              <p:cNvSpPr txBox="1"/>
              <p:nvPr/>
            </p:nvSpPr>
            <p:spPr>
              <a:xfrm>
                <a:off x="3094151" y="5577518"/>
                <a:ext cx="973793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3E37903-E4FD-494B-82AD-E16ED9C90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51" y="5577518"/>
                <a:ext cx="973793" cy="803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4">
            <a:extLst>
              <a:ext uri="{FF2B5EF4-FFF2-40B4-BE49-F238E27FC236}">
                <a16:creationId xmlns="" xmlns:a16="http://schemas.microsoft.com/office/drawing/2014/main" id="{A4505EE3-7BEF-4600-8FDB-551989799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00" y="5751393"/>
            <a:ext cx="26386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Linear circuit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3" name="Rectangle 4">
            <a:extLst>
              <a:ext uri="{FF2B5EF4-FFF2-40B4-BE49-F238E27FC236}">
                <a16:creationId xmlns="" xmlns:a16="http://schemas.microsoft.com/office/drawing/2014/main" id="{B3B4ADAF-BE0E-495D-BC16-AF50B862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3328401"/>
            <a:ext cx="39071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I-V curve of a transistor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="" xmlns:a16="http://schemas.microsoft.com/office/drawing/2014/main" id="{70BE5A13-D203-430E-A2BF-A67B1DA2F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876" y="5858108"/>
            <a:ext cx="21212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Non-linear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167CA765-2C63-4CBF-89E4-61A3AE2C4DF2}"/>
              </a:ext>
            </a:extLst>
          </p:cNvPr>
          <p:cNvSpPr/>
          <p:nvPr/>
        </p:nvSpPr>
        <p:spPr>
          <a:xfrm flipH="1">
            <a:off x="4558252" y="3241751"/>
            <a:ext cx="461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</a:t>
            </a:r>
            <a:endParaRPr lang="zh-CN" altLang="en-US" sz="2800" dirty="0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D6F59DFE-A5DB-4796-B299-E9C02AB5F996}"/>
              </a:ext>
            </a:extLst>
          </p:cNvPr>
          <p:cNvSpPr/>
          <p:nvPr/>
        </p:nvSpPr>
        <p:spPr>
          <a:xfrm>
            <a:off x="8450952" y="5362337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</a:t>
            </a:r>
            <a:endParaRPr lang="zh-CN" altLang="en-US" sz="28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4928098" y="3490129"/>
            <a:ext cx="3685581" cy="2285523"/>
            <a:chOff x="4767863" y="3549218"/>
            <a:chExt cx="3685581" cy="2285523"/>
          </a:xfrm>
        </p:grpSpPr>
        <p:cxnSp>
          <p:nvCxnSpPr>
            <p:cNvPr id="38" name="直接箭头连接符 37"/>
            <p:cNvCxnSpPr/>
            <p:nvPr/>
          </p:nvCxnSpPr>
          <p:spPr>
            <a:xfrm flipV="1">
              <a:off x="4767863" y="3549218"/>
              <a:ext cx="0" cy="2278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4767863" y="5827864"/>
              <a:ext cx="3685581" cy="68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接连接符 39"/>
          <p:cNvCxnSpPr/>
          <p:nvPr/>
        </p:nvCxnSpPr>
        <p:spPr>
          <a:xfrm flipV="1">
            <a:off x="4932040" y="4570249"/>
            <a:ext cx="297279" cy="11985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5192673" y="4334546"/>
            <a:ext cx="3254012" cy="771866"/>
            <a:chOff x="5274946" y="3137618"/>
            <a:chExt cx="3254012" cy="771866"/>
          </a:xfrm>
        </p:grpSpPr>
        <p:sp>
          <p:nvSpPr>
            <p:cNvPr id="42" name="弧形 41"/>
            <p:cNvSpPr/>
            <p:nvPr/>
          </p:nvSpPr>
          <p:spPr>
            <a:xfrm flipH="1">
              <a:off x="5274946" y="3137618"/>
              <a:ext cx="898072" cy="771866"/>
            </a:xfrm>
            <a:prstGeom prst="arc">
              <a:avLst>
                <a:gd name="adj1" fmla="val 16200000"/>
                <a:gd name="adj2" fmla="val 20474484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718795" y="3137618"/>
              <a:ext cx="281016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7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Electronic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utoShape 8">
            <a:extLst>
              <a:ext uri="{FF2B5EF4-FFF2-40B4-BE49-F238E27FC236}">
                <a16:creationId xmlns="" xmlns:a16="http://schemas.microsoft.com/office/drawing/2014/main" id="{33A97E6D-D173-445F-B883-47329C5530E0}"/>
              </a:ext>
            </a:extLst>
          </p:cNvPr>
          <p:cNvSpPr>
            <a:spLocks/>
          </p:cNvSpPr>
          <p:nvPr/>
        </p:nvSpPr>
        <p:spPr bwMode="auto">
          <a:xfrm>
            <a:off x="1633148" y="2344772"/>
            <a:ext cx="304800" cy="2185392"/>
          </a:xfrm>
          <a:prstGeom prst="leftBrace">
            <a:avLst>
              <a:gd name="adj1" fmla="val 30532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 dirty="0">
              <a:ea typeface="隶书" pitchFamily="49" charset="-122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="" xmlns:a16="http://schemas.microsoft.com/office/drawing/2014/main" id="{D90A470A-880C-4A90-80B8-716FA1E7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2492896"/>
            <a:ext cx="2030288" cy="5191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ea typeface="楷体_GB2312" pitchFamily="49" charset="-122"/>
              </a:rPr>
              <a:t>分立电路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="" xmlns:a16="http://schemas.microsoft.com/office/drawing/2014/main" id="{C4248F31-D1F6-4320-8B77-2ED3A74D6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024" y="3789039"/>
            <a:ext cx="1612900" cy="5191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ea typeface="楷体_GB2312" pitchFamily="49" charset="-122"/>
              </a:rPr>
              <a:t>集成电路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30CCAD76-E272-435D-960E-EC0CD688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244" y="2488788"/>
            <a:ext cx="2890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Discrete circuit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F1B584A5-2C2A-4B36-8FCD-6C0E6DFB2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236" y="3793147"/>
            <a:ext cx="33226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Integrated circuit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Discrete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5701712-31CB-4929-B88B-79AB6C9A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564904"/>
            <a:ext cx="4562321" cy="2378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938F6191-827D-4C12-8DB6-083470C2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38" y="5301208"/>
            <a:ext cx="8064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Large size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High power consumption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Low reliability</a:t>
            </a:r>
            <a:endParaRPr kumimoji="1" lang="zh-CN" altLang="en-US" sz="24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="" xmlns:a16="http://schemas.microsoft.com/office/drawing/2014/main" id="{938F6191-827D-4C12-8DB6-083470C2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65422"/>
            <a:ext cx="835292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electronic devices, resistors, capacitors</a:t>
            </a: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and inductors are welded to the circuit board </a:t>
            </a:r>
            <a:r>
              <a:rPr kumimoji="1" lang="zh-CN" altLang="en-US" sz="2400" dirty="0" smtClean="0">
                <a:latin typeface="+mj-ea"/>
                <a:cs typeface="Arial" panose="020B0604020202020204" pitchFamily="34" charset="0"/>
              </a:rPr>
              <a:t>把</a:t>
            </a:r>
            <a:r>
              <a:rPr kumimoji="1" lang="zh-CN" altLang="en-US" sz="2400" dirty="0">
                <a:latin typeface="+mj-ea"/>
                <a:cs typeface="Arial" panose="020B0604020202020204" pitchFamily="34" charset="0"/>
              </a:rPr>
              <a:t>许多元件和器件焊接在印刷电路板上组成的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0. </a:t>
            </a:r>
            <a:r>
              <a:rPr lang="en-US" altLang="zh-CN" sz="32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Introduction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2E8E1A26-E44B-4231-B362-FA4B4BD57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0768"/>
            <a:ext cx="80710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0.1 </a:t>
            </a: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development of electronics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Box 7">
            <a:hlinkClick r:id="rId4" action="ppaction://hlinksldjump"/>
            <a:extLst>
              <a:ext uri="{FF2B5EF4-FFF2-40B4-BE49-F238E27FC236}">
                <a16:creationId xmlns="" xmlns:a16="http://schemas.microsoft.com/office/drawing/2014/main" id="{5B6D841A-9BAE-42BF-A4C4-C229085B6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40286"/>
            <a:ext cx="835908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0.2 </a:t>
            </a: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Analog </a:t>
            </a:r>
            <a:r>
              <a:rPr kumimoji="1" lang="en-US" altLang="zh-CN" sz="3200" b="1" dirty="0" err="1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v.s</a:t>
            </a: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. Digital</a:t>
            </a:r>
            <a:endParaRPr kumimoji="1" lang="zh-CN" altLang="en-US" sz="32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 Box 8">
            <a:hlinkClick r:id="" action="ppaction://noaction"/>
            <a:extLst>
              <a:ext uri="{FF2B5EF4-FFF2-40B4-BE49-F238E27FC236}">
                <a16:creationId xmlns="" xmlns:a16="http://schemas.microsoft.com/office/drawing/2014/main" id="{3024B70D-6250-431E-9A01-C80AA3506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05064"/>
            <a:ext cx="754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32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0.3 </a:t>
            </a: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Learning Approach</a:t>
            </a:r>
            <a:endParaRPr kumimoji="1" lang="zh-CN" altLang="en-US" sz="32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Integrated circuit-- IC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="" xmlns:a16="http://schemas.microsoft.com/office/drawing/2014/main" id="{E6A5BD6F-D15F-4493-A22B-490838AC0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5" y="1052736"/>
            <a:ext cx="87129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Integration of electronic devices (transistors) and components (resistors) on a single silicon chip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="" xmlns:a16="http://schemas.microsoft.com/office/drawing/2014/main" id="{8403C297-9FDA-4697-85A6-290E4EC8D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038278"/>
            <a:ext cx="472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Small &amp; light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="" xmlns:a16="http://schemas.microsoft.com/office/drawing/2014/main" id="{3A7BB753-95B4-4E34-A57C-16F4094E3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365104"/>
            <a:ext cx="568863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Advantages: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="" xmlns:a16="http://schemas.microsoft.com/office/drawing/2014/main" id="{4A96DBB1-CA48-483D-81C4-4E9469BBA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670103"/>
            <a:ext cx="44646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Low power consumption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="" xmlns:a16="http://schemas.microsoft.com/office/drawing/2014/main" id="{CDB94A00-A6F1-4550-9F42-47F36D8DB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346" y="5038278"/>
            <a:ext cx="17636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c. Liability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="" xmlns:a16="http://schemas.microsoft.com/office/drawing/2014/main" id="{EB405FAE-D931-4412-9F48-0945E97CB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4446" y="5670103"/>
            <a:ext cx="27254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d. Long lifespan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integrated circuit 的图像结果">
            <a:extLst>
              <a:ext uri="{FF2B5EF4-FFF2-40B4-BE49-F238E27FC236}">
                <a16:creationId xmlns="" xmlns:a16="http://schemas.microsoft.com/office/drawing/2014/main" id="{87450567-7BBF-4AE1-960D-CA844F18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84186"/>
            <a:ext cx="3275916" cy="2047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ntegrated circuit 的图像结果">
            <a:extLst>
              <a:ext uri="{FF2B5EF4-FFF2-40B4-BE49-F238E27FC236}">
                <a16:creationId xmlns="" xmlns:a16="http://schemas.microsoft.com/office/drawing/2014/main" id="{0D55827D-F9DC-4175-8E73-3B836ADE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28" y="2089111"/>
            <a:ext cx="3281164" cy="2047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FE28D41-637B-4FD8-8D5B-2BB20593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858246"/>
            <a:ext cx="2544694" cy="1689816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integrated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103449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="" xmlns:a16="http://schemas.microsoft.com/office/drawing/2014/main" id="{047E208E-DC22-4286-A2FD-F881F6BFE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15" y="2353881"/>
            <a:ext cx="52854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Only 4 transistors on germanium slab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="" xmlns:a16="http://schemas.microsoft.com/office/drawing/2014/main" id="{866D3DF9-3177-46D2-A20C-E171C20E7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153666"/>
            <a:ext cx="84969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first IC is invented by </a:t>
            </a:r>
            <a:r>
              <a:rPr kumimoji="1" lang="en-US" altLang="zh-CN" sz="2800" b="1" u="sng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Jacky Kilby</a:t>
            </a: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 Texas Instruments in 1959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="" xmlns:a16="http://schemas.microsoft.com/office/drawing/2014/main" id="{D12D3136-D358-4EB0-B359-6362BC9CC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516" y="3543399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7/16 x 1/16 inch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="" xmlns:a16="http://schemas.microsoft.com/office/drawing/2014/main" id="{E4EF1A58-45ED-406C-B420-43797272E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14" y="3006710"/>
            <a:ext cx="53787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Nobel prize in Physics, 2000</a:t>
            </a:r>
            <a:endParaRPr kumimoji="1" lang="zh-CN" altLang="en-US" sz="2800" b="1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5068" y="4405415"/>
            <a:ext cx="8456094" cy="1683654"/>
            <a:chOff x="345068" y="4405415"/>
            <a:chExt cx="8456094" cy="1683654"/>
          </a:xfrm>
        </p:grpSpPr>
        <p:sp>
          <p:nvSpPr>
            <p:cNvPr id="16" name="Rectangle 5">
              <a:extLst>
                <a:ext uri="{FF2B5EF4-FFF2-40B4-BE49-F238E27FC236}">
                  <a16:creationId xmlns="" xmlns:a16="http://schemas.microsoft.com/office/drawing/2014/main" id="{E2A80552-CDC5-4DE3-9F87-109A8F0BA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68" y="4417948"/>
              <a:ext cx="617187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(1) Small scale integration ,</a:t>
              </a:r>
              <a:r>
                <a:rPr kumimoji="1" lang="zh-CN" altLang="en-US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SSI</a:t>
              </a:r>
              <a:endPara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="" xmlns:a16="http://schemas.microsoft.com/office/drawing/2014/main" id="{D9CD8AD6-31CE-44FD-B703-BEF08AB70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1053" y="4405415"/>
              <a:ext cx="26981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小规模集成电路</a:t>
              </a:r>
              <a:endPara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="" xmlns:a16="http://schemas.microsoft.com/office/drawing/2014/main" id="{A926625C-7ECC-4458-AA4F-E0EF0D924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68" y="5627404"/>
              <a:ext cx="603242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楷体_GB2312" pitchFamily="49" charset="-122"/>
                  <a:ea typeface="楷体_GB2312" pitchFamily="49" charset="-122"/>
                </a:rPr>
                <a:t>集成度：</a:t>
              </a:r>
              <a:r>
                <a:rPr kumimoji="1" lang="zh-CN" altLang="en-US" sz="2400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一块芯片上集成有几十个元器件。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="" xmlns:a16="http://schemas.microsoft.com/office/drawing/2014/main" id="{83E21185-0C03-406E-8F87-A29B8C437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68" y="5108411"/>
              <a:ext cx="794529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Integration level: several tens of devices per chip</a:t>
              </a:r>
              <a:endParaRPr kumimoji="1" lang="zh-CN" altLang="en-US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5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integrated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B1F3ABA1-F9F2-4C46-9CEE-C88B8439A1CD}"/>
              </a:ext>
            </a:extLst>
          </p:cNvPr>
          <p:cNvGrpSpPr/>
          <p:nvPr/>
        </p:nvGrpSpPr>
        <p:grpSpPr>
          <a:xfrm>
            <a:off x="205703" y="1100855"/>
            <a:ext cx="8614769" cy="523220"/>
            <a:chOff x="205703" y="1172863"/>
            <a:chExt cx="8614769" cy="523220"/>
          </a:xfrm>
        </p:grpSpPr>
        <p:sp>
          <p:nvSpPr>
            <p:cNvPr id="25" name="Rectangle 5">
              <a:extLst>
                <a:ext uri="{FF2B5EF4-FFF2-40B4-BE49-F238E27FC236}">
                  <a16:creationId xmlns="" xmlns:a16="http://schemas.microsoft.com/office/drawing/2014/main" id="{C05923B9-FC5F-4E11-9D26-8CE8FD86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03" y="1172863"/>
              <a:ext cx="617187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(2) Medium scale integration ,</a:t>
              </a:r>
              <a:r>
                <a:rPr kumimoji="1" lang="zh-CN" altLang="en-US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MSI</a:t>
              </a:r>
              <a:endPara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Rectangle 6">
              <a:extLst>
                <a:ext uri="{FF2B5EF4-FFF2-40B4-BE49-F238E27FC236}">
                  <a16:creationId xmlns="" xmlns:a16="http://schemas.microsoft.com/office/drawing/2014/main" id="{7927B9C9-F974-448B-86CA-9BBFACF6C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297" y="1172863"/>
              <a:ext cx="269817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latin typeface="+mj-ea"/>
                  <a:ea typeface="+mj-ea"/>
                  <a:cs typeface="Arial" panose="020B0604020202020204" pitchFamily="34" charset="0"/>
                </a:rPr>
                <a:t>中规模集成电路</a:t>
              </a:r>
              <a:endParaRPr kumimoji="1" lang="en-US" altLang="zh-CN" sz="2800" b="1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 7">
            <a:extLst>
              <a:ext uri="{FF2B5EF4-FFF2-40B4-BE49-F238E27FC236}">
                <a16:creationId xmlns="" xmlns:a16="http://schemas.microsoft.com/office/drawing/2014/main" id="{3A8B9036-322B-4914-BCC4-093168183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741342"/>
            <a:ext cx="82809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Integration level: several hundreds of devices per chip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E8F31A60-B5EB-47AE-8F21-FFAFEA42853E}"/>
              </a:ext>
            </a:extLst>
          </p:cNvPr>
          <p:cNvGrpSpPr/>
          <p:nvPr/>
        </p:nvGrpSpPr>
        <p:grpSpPr>
          <a:xfrm>
            <a:off x="205703" y="2564904"/>
            <a:ext cx="8614769" cy="523220"/>
            <a:chOff x="205703" y="1172863"/>
            <a:chExt cx="8614769" cy="523220"/>
          </a:xfrm>
        </p:grpSpPr>
        <p:sp>
          <p:nvSpPr>
            <p:cNvPr id="29" name="Rectangle 5">
              <a:extLst>
                <a:ext uri="{FF2B5EF4-FFF2-40B4-BE49-F238E27FC236}">
                  <a16:creationId xmlns="" xmlns:a16="http://schemas.microsoft.com/office/drawing/2014/main" id="{EE980492-B976-4042-8250-76BF27023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03" y="1172863"/>
              <a:ext cx="617187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(3) Large scale integration ,</a:t>
              </a:r>
              <a:r>
                <a:rPr kumimoji="1" lang="zh-CN" altLang="en-US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LSI</a:t>
              </a:r>
              <a:endPara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="" xmlns:a16="http://schemas.microsoft.com/office/drawing/2014/main" id="{B239D5C6-74D0-4A70-83B4-39A0F1DF7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383" y="1172863"/>
              <a:ext cx="275908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latin typeface="+mj-ea"/>
                  <a:ea typeface="+mj-ea"/>
                  <a:cs typeface="Arial" panose="020B0604020202020204" pitchFamily="34" charset="0"/>
                </a:rPr>
                <a:t>大规模集成电路</a:t>
              </a:r>
              <a:endParaRPr kumimoji="1" lang="en-US" altLang="zh-CN" sz="2800" b="1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7">
            <a:extLst>
              <a:ext uri="{FF2B5EF4-FFF2-40B4-BE49-F238E27FC236}">
                <a16:creationId xmlns="" xmlns:a16="http://schemas.microsoft.com/office/drawing/2014/main" id="{0653999F-2039-4628-B7D0-7D1B6504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7" y="3205391"/>
            <a:ext cx="81369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Integration level: several thousands/tens-of-thousands of devices per chip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927FAA73-51A3-4AC7-84B5-630F6CFE46C3}"/>
              </a:ext>
            </a:extLst>
          </p:cNvPr>
          <p:cNvGrpSpPr/>
          <p:nvPr/>
        </p:nvGrpSpPr>
        <p:grpSpPr>
          <a:xfrm>
            <a:off x="205704" y="4333780"/>
            <a:ext cx="8610914" cy="979096"/>
            <a:chOff x="205703" y="1172863"/>
            <a:chExt cx="8610914" cy="979096"/>
          </a:xfrm>
        </p:grpSpPr>
        <p:sp>
          <p:nvSpPr>
            <p:cNvPr id="33" name="Rectangle 5">
              <a:extLst>
                <a:ext uri="{FF2B5EF4-FFF2-40B4-BE49-F238E27FC236}">
                  <a16:creationId xmlns="" xmlns:a16="http://schemas.microsoft.com/office/drawing/2014/main" id="{E0E0E3DA-3FF3-448F-AE13-43DC37D2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03" y="1172863"/>
              <a:ext cx="681456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(3) Very large scale integration ,</a:t>
              </a:r>
              <a:r>
                <a:rPr kumimoji="1" lang="zh-CN" altLang="en-US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dirty="0">
                  <a:latin typeface="Arial" panose="020B0604020202020204" pitchFamily="34" charset="0"/>
                  <a:ea typeface="楷体_GB2312" pitchFamily="49" charset="-122"/>
                  <a:cs typeface="Arial" panose="020B0604020202020204" pitchFamily="34" charset="0"/>
                </a:rPr>
                <a:t>VLSI</a:t>
              </a:r>
              <a:endPara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="" xmlns:a16="http://schemas.microsoft.com/office/drawing/2014/main" id="{66293375-6309-4E5F-88D8-FDE24F8E2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9370" y="1628739"/>
              <a:ext cx="30572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800" b="1" dirty="0">
                  <a:latin typeface="+mj-ea"/>
                  <a:ea typeface="+mj-ea"/>
                  <a:cs typeface="Arial" panose="020B0604020202020204" pitchFamily="34" charset="0"/>
                </a:rPr>
                <a:t>超大规模集成电路</a:t>
              </a:r>
              <a:endParaRPr kumimoji="1" lang="en-US" altLang="zh-CN" sz="2800" b="1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7">
            <a:extLst>
              <a:ext uri="{FF2B5EF4-FFF2-40B4-BE49-F238E27FC236}">
                <a16:creationId xmlns="" xmlns:a16="http://schemas.microsoft.com/office/drawing/2014/main" id="{50768F42-52C9-49CE-8251-85660FBF4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5" y="5353253"/>
            <a:ext cx="8061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Integration level: &gt; several hundreds of thousands of devices per chip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integrated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="" xmlns:a16="http://schemas.microsoft.com/office/drawing/2014/main" id="{8EDB19CA-A7AF-4FDE-978C-0433DEF4D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6" y="1300844"/>
            <a:ext cx="7190929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5</a:t>
            </a:r>
            <a:r>
              <a:rPr kumimoji="1" lang="zh-CN" altLang="en-US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） </a:t>
            </a: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State-of-the-art of IC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="" xmlns:a16="http://schemas.microsoft.com/office/drawing/2014/main" id="{6763D9E2-54CB-42D8-A4AC-2A6A690AE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86" y="2406048"/>
            <a:ext cx="51354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a. Over one hundred million devices per silicon chip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="" xmlns:a16="http://schemas.microsoft.com/office/drawing/2014/main" id="{0FCC21B2-63A3-4945-A743-9D3E93024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651888"/>
            <a:ext cx="504443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b. Very high speed and low power consumption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332C9AE-BD8D-41AA-8B1E-B01F40E3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4" y="1916832"/>
            <a:ext cx="3113168" cy="26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integrated 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B744306-1F11-4184-BA3B-F80F98535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93" y="2078025"/>
            <a:ext cx="1819275" cy="2686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49A99B2-0C54-4132-A6FA-75E67AB7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72" y="1798428"/>
            <a:ext cx="6372200" cy="3126201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73557D4F-3F76-40BF-A78A-82B2B95B7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052736"/>
            <a:ext cx="84969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Moore’s law: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number of transistors per IC doubles every two years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="" xmlns:a16="http://schemas.microsoft.com/office/drawing/2014/main" id="{B0A4F09D-CD12-463F-BEFB-55BC1FD7B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32" y="5066020"/>
            <a:ext cx="83529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Development is slower after 2013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="" xmlns:a16="http://schemas.microsoft.com/office/drawing/2014/main" id="{15829905-1D13-47E0-A002-82F08775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06" y="5661248"/>
            <a:ext cx="849694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State-of-the-art transistor length is </a:t>
            </a:r>
            <a:r>
              <a:rPr kumimoji="1" lang="en-US" altLang="zh-CN" sz="28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~10 </a:t>
            </a:r>
            <a:r>
              <a:rPr kumimoji="1" lang="en-US" altLang="zh-CN" sz="28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nm: only several tens of atoms</a:t>
            </a:r>
            <a:endParaRPr kumimoji="1" lang="zh-CN" altLang="en-US" sz="28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545025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193097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41169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17115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364088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012160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660232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36178" y="2276872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296843" y="2407481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584875" y="2407481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872907" y="2400533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545025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193097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841169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517115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364088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012160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660232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336178" y="2924944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296843" y="3055553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584875" y="3055553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872907" y="304860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545025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93097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841169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517115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364088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012160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660232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336178" y="3573016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296843" y="370362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584875" y="370362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872907" y="3696677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541449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189521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2837593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513539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360512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008584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656656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332602" y="4221088"/>
            <a:ext cx="360040" cy="3600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D3E0EF"/>
              </a:gs>
              <a:gs pos="83000">
                <a:schemeClr val="tx2">
                  <a:lumMod val="60000"/>
                  <a:lumOff val="4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293267" y="4351697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81299" y="4351697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869331" y="4344749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1321" y="2092749"/>
            <a:ext cx="1217921" cy="2520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692642" y="2132856"/>
            <a:ext cx="1217921" cy="2520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15829905-1D13-47E0-A002-82F08775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50" y="818300"/>
            <a:ext cx="84969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 schematic of  short-channel transistor</a:t>
            </a:r>
            <a:endParaRPr kumimoji="1" lang="zh-CN" altLang="en-US" sz="32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3017613" y="4869160"/>
            <a:ext cx="6759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743518" y="4926360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0.3 nm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1549242" y="1988840"/>
            <a:ext cx="61191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959931" y="150566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nm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880294" y="5539267"/>
                <a:ext cx="7546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channel length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</m:oMath>
                </a14:m>
                <a:r>
                  <a:rPr lang="en-US" altLang="zh-CN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length of 33 atoms </a:t>
                </a:r>
                <a:endParaRPr lang="zh-CN" alt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94" y="5539267"/>
                <a:ext cx="7546026" cy="461665"/>
              </a:xfrm>
              <a:prstGeom prst="rect">
                <a:avLst/>
              </a:prstGeom>
              <a:blipFill>
                <a:blip r:embed="rId3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2" y="3835057"/>
            <a:ext cx="1705744" cy="1066090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0.2 Analog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vs Digital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6A05EAB-658F-46D5-AEBE-635401DD0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9" y="1095127"/>
            <a:ext cx="87170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Category of electronic </a:t>
            </a:r>
            <a:r>
              <a:rPr kumimoji="1"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circuit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based on </a:t>
            </a:r>
            <a:r>
              <a:rPr kumimoji="1" lang="en-US" altLang="zh-CN" sz="2400" b="1" dirty="0" smtClean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signal </a:t>
            </a:r>
            <a:r>
              <a:rPr kumimoji="1"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processing</a:t>
            </a:r>
            <a:endParaRPr kumimoji="1" lang="zh-CN" altLang="en-US" sz="2400" b="1" dirty="0">
              <a:solidFill>
                <a:srgbClr val="0070C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2655F760-881E-4654-A86F-A99C50FC9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012" y="1976584"/>
            <a:ext cx="2227544" cy="52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Analog</a:t>
            </a:r>
            <a:r>
              <a:rPr kumimoji="1" lang="zh-CN" altLang="en-US" sz="2800" b="1" dirty="0" smtClean="0">
                <a:latin typeface="+mj-ea"/>
                <a:ea typeface="+mj-ea"/>
              </a:rPr>
              <a:t>模拟</a:t>
            </a:r>
            <a:endParaRPr kumimoji="1" lang="zh-CN" altLang="en-US" sz="2800" b="1" dirty="0"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7A03F5E-6FB5-40FE-95E7-D22AA94AAF80}"/>
              </a:ext>
            </a:extLst>
          </p:cNvPr>
          <p:cNvSpPr/>
          <p:nvPr/>
        </p:nvSpPr>
        <p:spPr>
          <a:xfrm>
            <a:off x="983709" y="2823340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Signal is </a:t>
            </a:r>
            <a:r>
              <a:rPr kumimoji="1"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continuous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4BF45294-46B8-4F86-8CE8-4BF5E293CC1D}"/>
              </a:ext>
            </a:extLst>
          </p:cNvPr>
          <p:cNvSpPr/>
          <p:nvPr/>
        </p:nvSpPr>
        <p:spPr>
          <a:xfrm>
            <a:off x="5135603" y="2817587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Signal is </a:t>
            </a:r>
            <a:r>
              <a:rPr kumimoji="1"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discrete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="" xmlns:a16="http://schemas.microsoft.com/office/drawing/2014/main" id="{4E1A7E61-B437-4DBC-8A83-8C60FBA88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73" y="5337938"/>
            <a:ext cx="35930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Device is in amplification mode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A8B5B39F-C5E4-4823-9E66-AAC4C0643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77" y="3428815"/>
            <a:ext cx="1828999" cy="1814129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="" xmlns:a16="http://schemas.microsoft.com/office/drawing/2014/main" id="{BD713CAD-E659-4137-A4BF-01904E8CE754}"/>
              </a:ext>
            </a:extLst>
          </p:cNvPr>
          <p:cNvSpPr/>
          <p:nvPr/>
        </p:nvSpPr>
        <p:spPr>
          <a:xfrm>
            <a:off x="611560" y="1844825"/>
            <a:ext cx="3857408" cy="4419105"/>
          </a:xfrm>
          <a:prstGeom prst="roundRect">
            <a:avLst>
              <a:gd name="adj" fmla="val 4075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="" xmlns:a16="http://schemas.microsoft.com/office/drawing/2014/main" id="{36196778-C14D-4990-9705-DBFEB4EA358F}"/>
              </a:ext>
            </a:extLst>
          </p:cNvPr>
          <p:cNvSpPr/>
          <p:nvPr/>
        </p:nvSpPr>
        <p:spPr>
          <a:xfrm>
            <a:off x="4618290" y="1844824"/>
            <a:ext cx="3857408" cy="4419105"/>
          </a:xfrm>
          <a:prstGeom prst="roundRect">
            <a:avLst>
              <a:gd name="adj" fmla="val 4075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5">
            <a:extLst>
              <a:ext uri="{FF2B5EF4-FFF2-40B4-BE49-F238E27FC236}">
                <a16:creationId xmlns="" xmlns:a16="http://schemas.microsoft.com/office/drawing/2014/main" id="{4E1A7E61-B437-4DBC-8A83-8C60FBA88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5477173"/>
            <a:ext cx="35930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Device is in on/off mode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719498" y="4473841"/>
            <a:ext cx="136815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2804073" y="3799801"/>
            <a:ext cx="1194407" cy="1087646"/>
          </a:xfrm>
          <a:custGeom>
            <a:avLst/>
            <a:gdLst>
              <a:gd name="connsiteX0" fmla="*/ 0 w 1194407"/>
              <a:gd name="connsiteY0" fmla="*/ 673768 h 1087646"/>
              <a:gd name="connsiteX1" fmla="*/ 157504 w 1194407"/>
              <a:gd name="connsiteY1" fmla="*/ 315008 h 1087646"/>
              <a:gd name="connsiteX2" fmla="*/ 358760 w 1194407"/>
              <a:gd name="connsiteY2" fmla="*/ 1085029 h 1087646"/>
              <a:gd name="connsiteX3" fmla="*/ 551265 w 1194407"/>
              <a:gd name="connsiteY3" fmla="*/ 0 h 1087646"/>
              <a:gd name="connsiteX4" fmla="*/ 743770 w 1194407"/>
              <a:gd name="connsiteY4" fmla="*/ 1080654 h 1087646"/>
              <a:gd name="connsiteX5" fmla="*/ 883774 w 1194407"/>
              <a:gd name="connsiteY5" fmla="*/ 301883 h 1087646"/>
              <a:gd name="connsiteX6" fmla="*/ 1133156 w 1194407"/>
              <a:gd name="connsiteY6" fmla="*/ 879399 h 1087646"/>
              <a:gd name="connsiteX7" fmla="*/ 1194407 w 1194407"/>
              <a:gd name="connsiteY7" fmla="*/ 420011 h 108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4407" h="1087646">
                <a:moveTo>
                  <a:pt x="0" y="673768"/>
                </a:moveTo>
                <a:cubicBezTo>
                  <a:pt x="48855" y="460116"/>
                  <a:pt x="97711" y="246464"/>
                  <a:pt x="157504" y="315008"/>
                </a:cubicBezTo>
                <a:cubicBezTo>
                  <a:pt x="217297" y="383552"/>
                  <a:pt x="293133" y="1137530"/>
                  <a:pt x="358760" y="1085029"/>
                </a:cubicBezTo>
                <a:cubicBezTo>
                  <a:pt x="424387" y="1032528"/>
                  <a:pt x="487097" y="729"/>
                  <a:pt x="551265" y="0"/>
                </a:cubicBezTo>
                <a:cubicBezTo>
                  <a:pt x="615433" y="-729"/>
                  <a:pt x="688352" y="1030340"/>
                  <a:pt x="743770" y="1080654"/>
                </a:cubicBezTo>
                <a:cubicBezTo>
                  <a:pt x="799188" y="1130968"/>
                  <a:pt x="818876" y="335425"/>
                  <a:pt x="883774" y="301883"/>
                </a:cubicBezTo>
                <a:cubicBezTo>
                  <a:pt x="948672" y="268341"/>
                  <a:pt x="1081384" y="859711"/>
                  <a:pt x="1133156" y="879399"/>
                </a:cubicBezTo>
                <a:cubicBezTo>
                  <a:pt x="1184928" y="899087"/>
                  <a:pt x="1189667" y="659549"/>
                  <a:pt x="1194407" y="4200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6660232" y="3783268"/>
            <a:ext cx="1368152" cy="833080"/>
            <a:chOff x="6660232" y="3783268"/>
            <a:chExt cx="1368152" cy="83308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6660232" y="4603824"/>
              <a:ext cx="1368152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732240" y="4054376"/>
              <a:ext cx="0" cy="526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732240" y="4077072"/>
              <a:ext cx="2880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7020272" y="4072503"/>
              <a:ext cx="0" cy="5086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020272" y="4575125"/>
              <a:ext cx="21602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7236296" y="4077072"/>
              <a:ext cx="0" cy="526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7618980" y="4072503"/>
              <a:ext cx="0" cy="5086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236296" y="4085180"/>
              <a:ext cx="37517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611469" y="4571219"/>
              <a:ext cx="2728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7884368" y="4072502"/>
              <a:ext cx="0" cy="5086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322564" y="3785356"/>
              <a:ext cx="160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795866" y="3783268"/>
              <a:ext cx="160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45421" y="4247016"/>
              <a:ext cx="160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8">
            <a:extLst>
              <a:ext uri="{FF2B5EF4-FFF2-40B4-BE49-F238E27FC236}">
                <a16:creationId xmlns="" xmlns:a16="http://schemas.microsoft.com/office/drawing/2014/main" id="{19A69A2F-7B0B-4ED6-BCCD-B960BCE35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452" y="1956762"/>
            <a:ext cx="2101017" cy="52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Digital</a:t>
            </a:r>
            <a:r>
              <a:rPr kumimoji="1" lang="zh-CN" altLang="en-US" sz="2800" b="1" dirty="0" smtClean="0">
                <a:latin typeface="+mj-ea"/>
                <a:ea typeface="+mj-ea"/>
              </a:rPr>
              <a:t>数字</a:t>
            </a:r>
            <a:endParaRPr kumimoji="1" lang="zh-CN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909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 </a:t>
            </a:r>
            <a:r>
              <a:rPr kumimoji="1"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信号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8840"/>
            <a:ext cx="3960440" cy="3013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/>
        </p:nvSpPr>
        <p:spPr>
          <a:xfrm>
            <a:off x="1259632" y="1352509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what you see, what you hear, what you touch…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19672" y="5373216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Q: Signal in nature is continuous or discrete?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221088"/>
            <a:ext cx="2062162" cy="1928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Electronic information system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0179" y="2978817"/>
            <a:ext cx="1440160" cy="864096"/>
            <a:chOff x="2123728" y="2780928"/>
            <a:chExt cx="1440160" cy="864096"/>
          </a:xfrm>
        </p:grpSpPr>
        <p:sp>
          <p:nvSpPr>
            <p:cNvPr id="2" name="矩形 1"/>
            <p:cNvSpPr/>
            <p:nvPr/>
          </p:nvSpPr>
          <p:spPr>
            <a:xfrm>
              <a:off x="2123728" y="2780928"/>
              <a:ext cx="1440160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177734" y="2889810"/>
              <a:ext cx="1332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 detection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769965" y="2978817"/>
            <a:ext cx="1440160" cy="864096"/>
            <a:chOff x="2123728" y="2780928"/>
            <a:chExt cx="1440160" cy="864096"/>
          </a:xfrm>
        </p:grpSpPr>
        <p:sp>
          <p:nvSpPr>
            <p:cNvPr id="31" name="矩形 30"/>
            <p:cNvSpPr/>
            <p:nvPr/>
          </p:nvSpPr>
          <p:spPr>
            <a:xfrm>
              <a:off x="2123728" y="2780928"/>
              <a:ext cx="1440160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177734" y="2889810"/>
              <a:ext cx="1332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 processing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35735" y="2980066"/>
            <a:ext cx="1440160" cy="864096"/>
            <a:chOff x="2123728" y="2780928"/>
            <a:chExt cx="1440160" cy="864096"/>
          </a:xfrm>
        </p:grpSpPr>
        <p:sp>
          <p:nvSpPr>
            <p:cNvPr id="34" name="矩形 33"/>
            <p:cNvSpPr/>
            <p:nvPr/>
          </p:nvSpPr>
          <p:spPr>
            <a:xfrm>
              <a:off x="2123728" y="2780928"/>
              <a:ext cx="1440160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177734" y="2889810"/>
              <a:ext cx="1332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 operation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10" y="4286949"/>
            <a:ext cx="2234720" cy="1765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8" name="直接箭头连接符 37"/>
          <p:cNvCxnSpPr/>
          <p:nvPr/>
        </p:nvCxnSpPr>
        <p:spPr>
          <a:xfrm flipH="1" flipV="1">
            <a:off x="1944121" y="3668893"/>
            <a:ext cx="792088" cy="110551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 flipV="1">
            <a:off x="2115455" y="3709681"/>
            <a:ext cx="1338860" cy="112431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6501504" y="2978817"/>
            <a:ext cx="2130359" cy="864096"/>
            <a:chOff x="2123727" y="2780928"/>
            <a:chExt cx="2130359" cy="864096"/>
          </a:xfrm>
        </p:grpSpPr>
        <p:sp>
          <p:nvSpPr>
            <p:cNvPr id="42" name="矩形 41"/>
            <p:cNvSpPr/>
            <p:nvPr/>
          </p:nvSpPr>
          <p:spPr>
            <a:xfrm>
              <a:off x="2123727" y="2780928"/>
              <a:ext cx="2130359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22737" y="2889810"/>
              <a:ext cx="1932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Signal drive and execution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2318698" y="3320013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4242909" y="3302852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6124163" y="3320013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 rot="16200000">
            <a:off x="3310025" y="2627488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2769964" y="1583311"/>
            <a:ext cx="1253388" cy="864096"/>
            <a:chOff x="2123728" y="2780928"/>
            <a:chExt cx="1440160" cy="864096"/>
          </a:xfrm>
        </p:grpSpPr>
        <p:sp>
          <p:nvSpPr>
            <p:cNvPr id="49" name="矩形 48"/>
            <p:cNvSpPr/>
            <p:nvPr/>
          </p:nvSpPr>
          <p:spPr>
            <a:xfrm>
              <a:off x="2123728" y="2780928"/>
              <a:ext cx="1440160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177734" y="2889810"/>
              <a:ext cx="1332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A/D converter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右箭头 50"/>
          <p:cNvSpPr/>
          <p:nvPr/>
        </p:nvSpPr>
        <p:spPr>
          <a:xfrm>
            <a:off x="4072360" y="1924496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4481408" y="1576748"/>
            <a:ext cx="2069915" cy="864096"/>
            <a:chOff x="2090942" y="2780928"/>
            <a:chExt cx="2069915" cy="864096"/>
          </a:xfrm>
        </p:grpSpPr>
        <p:sp>
          <p:nvSpPr>
            <p:cNvPr id="53" name="矩形 52"/>
            <p:cNvSpPr/>
            <p:nvPr/>
          </p:nvSpPr>
          <p:spPr>
            <a:xfrm>
              <a:off x="2123727" y="2780928"/>
              <a:ext cx="1979905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090942" y="2889810"/>
              <a:ext cx="2069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Computer or other digital system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6546947" y="1900158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6972005" y="1576122"/>
            <a:ext cx="1253388" cy="864096"/>
            <a:chOff x="2123728" y="2780928"/>
            <a:chExt cx="1440160" cy="864096"/>
          </a:xfrm>
        </p:grpSpPr>
        <p:sp>
          <p:nvSpPr>
            <p:cNvPr id="57" name="矩形 56"/>
            <p:cNvSpPr/>
            <p:nvPr/>
          </p:nvSpPr>
          <p:spPr>
            <a:xfrm>
              <a:off x="2123728" y="2780928"/>
              <a:ext cx="1440160" cy="8640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177734" y="2889810"/>
              <a:ext cx="1332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D/A converter</a:t>
              </a:r>
              <a:endParaRPr lang="zh-CN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右箭头 58"/>
          <p:cNvSpPr/>
          <p:nvPr/>
        </p:nvSpPr>
        <p:spPr>
          <a:xfrm rot="5400000" flipV="1">
            <a:off x="7479736" y="2589521"/>
            <a:ext cx="360040" cy="216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350944" y="2740936"/>
            <a:ext cx="8496943" cy="1386023"/>
          </a:xfrm>
          <a:prstGeom prst="roundRect">
            <a:avLst>
              <a:gd name="adj" fmla="val 6830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7263712" y="4057719"/>
            <a:ext cx="172819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Analog system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6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3" y="4313898"/>
            <a:ext cx="1076325" cy="1085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200" y="1484784"/>
            <a:ext cx="1247889" cy="1274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711" y="4288216"/>
            <a:ext cx="977599" cy="1044897"/>
          </a:xfrm>
          <a:prstGeom prst="rect">
            <a:avLst/>
          </a:prstGeom>
        </p:spPr>
      </p:pic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About this course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1935" y="1772816"/>
            <a:ext cx="23042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3744" y="4653136"/>
            <a:ext cx="23042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4698" y="4653135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endParaRPr lang="zh-CN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5524" y="3028310"/>
            <a:ext cx="2985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Analog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箭头: 右 36">
            <a:extLst>
              <a:ext uri="{FF2B5EF4-FFF2-40B4-BE49-F238E27FC236}">
                <a16:creationId xmlns="" xmlns:a16="http://schemas.microsoft.com/office/drawing/2014/main" id="{642FA48E-D72D-4C4A-AE40-3FEAFB4CE837}"/>
              </a:ext>
            </a:extLst>
          </p:cNvPr>
          <p:cNvSpPr/>
          <p:nvPr/>
        </p:nvSpPr>
        <p:spPr>
          <a:xfrm rot="5400000" flipH="1">
            <a:off x="4243161" y="2485618"/>
            <a:ext cx="537831" cy="360041"/>
          </a:xfrm>
          <a:prstGeom prst="rightArrow">
            <a:avLst>
              <a:gd name="adj1" fmla="val 3987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36">
            <a:extLst>
              <a:ext uri="{FF2B5EF4-FFF2-40B4-BE49-F238E27FC236}">
                <a16:creationId xmlns="" xmlns:a16="http://schemas.microsoft.com/office/drawing/2014/main" id="{642FA48E-D72D-4C4A-AE40-3FEAFB4CE837}"/>
              </a:ext>
            </a:extLst>
          </p:cNvPr>
          <p:cNvSpPr/>
          <p:nvPr/>
        </p:nvSpPr>
        <p:spPr>
          <a:xfrm rot="5400000">
            <a:off x="3016796" y="3985109"/>
            <a:ext cx="542289" cy="360041"/>
          </a:xfrm>
          <a:prstGeom prst="rightArrow">
            <a:avLst>
              <a:gd name="adj1" fmla="val 3987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箭头: 右 36">
            <a:extLst>
              <a:ext uri="{FF2B5EF4-FFF2-40B4-BE49-F238E27FC236}">
                <a16:creationId xmlns="" xmlns:a16="http://schemas.microsoft.com/office/drawing/2014/main" id="{642FA48E-D72D-4C4A-AE40-3FEAFB4CE837}"/>
              </a:ext>
            </a:extLst>
          </p:cNvPr>
          <p:cNvSpPr/>
          <p:nvPr/>
        </p:nvSpPr>
        <p:spPr>
          <a:xfrm rot="5400000">
            <a:off x="5537076" y="3985109"/>
            <a:ext cx="542289" cy="360041"/>
          </a:xfrm>
          <a:prstGeom prst="rightArrow">
            <a:avLst>
              <a:gd name="adj1" fmla="val 39874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6791053" y="1680482"/>
            <a:ext cx="224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lot of interesting devices and circuits.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9687" y="534655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core course for electronics.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60925" y="5319267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concepts, devices, circuits, applications…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0.1 Electronics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D5BF6DD2-8C1F-4E45-AA84-D31449CB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978949"/>
            <a:ext cx="8001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</a:t>
            </a:r>
            <a:r>
              <a:rPr kumimoji="1" lang="zh-CN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电子技术就是研究电子器件、电子电路及其应用的科学技术。</a:t>
            </a:r>
            <a:endParaRPr kumimoji="1" lang="en-US" altLang="zh-CN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54" y="1325712"/>
            <a:ext cx="546859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Electronics?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="" xmlns:a16="http://schemas.microsoft.com/office/drawing/2014/main" id="{E7036183-28D9-4D8F-BD9B-5A69A6B8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2042845"/>
            <a:ext cx="78488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Science and technology that focus on electronic devices, circuits and applications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="" xmlns:a16="http://schemas.microsoft.com/office/drawing/2014/main" id="{F9D0CBC2-DB6A-4DD3-95ED-BBDD0ECCAED2}"/>
              </a:ext>
            </a:extLst>
          </p:cNvPr>
          <p:cNvSpPr/>
          <p:nvPr/>
        </p:nvSpPr>
        <p:spPr>
          <a:xfrm>
            <a:off x="583054" y="2011152"/>
            <a:ext cx="8165410" cy="2137928"/>
          </a:xfrm>
          <a:prstGeom prst="roundRect">
            <a:avLst>
              <a:gd name="adj" fmla="val 407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E7036183-28D9-4D8F-BD9B-5A69A6B8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4365104"/>
            <a:ext cx="78488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What is the most important component for a electronic system?</a:t>
            </a:r>
            <a:endParaRPr kumimoji="1" lang="en-US" altLang="zh-CN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E7036183-28D9-4D8F-BD9B-5A69A6B8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57" y="5483982"/>
            <a:ext cx="784887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Amplifier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-&gt; small signal amplification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7030A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800" b="1" dirty="0" smtClean="0">
                <a:solidFill>
                  <a:srgbClr val="7030A0"/>
                </a:solidFill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                -&gt; communication + sensing</a:t>
            </a:r>
            <a:endParaRPr kumimoji="1" lang="en-US" altLang="zh-CN" sz="2800" b="1" dirty="0">
              <a:solidFill>
                <a:srgbClr val="7030A0"/>
              </a:solidFill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标注 4"/>
          <p:cNvSpPr/>
          <p:nvPr/>
        </p:nvSpPr>
        <p:spPr>
          <a:xfrm>
            <a:off x="2123728" y="620688"/>
            <a:ext cx="4464496" cy="1656184"/>
          </a:xfrm>
          <a:prstGeom prst="wedgeRoundRectCallout">
            <a:avLst>
              <a:gd name="adj1" fmla="val -23111"/>
              <a:gd name="adj2" fmla="val 786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060" y="1628800"/>
            <a:ext cx="3064280" cy="3799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51720" y="139825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魔鬼</a:t>
            </a:r>
            <a:r>
              <a:rPr lang="zh-CN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电路</a:t>
            </a:r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95736" y="80244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demon circuits!</a:t>
            </a:r>
            <a:endParaRPr lang="zh-CN" alt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565" y="2710662"/>
            <a:ext cx="1567613" cy="2385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12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95451"/>
            <a:ext cx="3803228" cy="2136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594297"/>
            <a:ext cx="2266290" cy="2338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文本框 20"/>
          <p:cNvSpPr txBox="1"/>
          <p:nvPr/>
        </p:nvSpPr>
        <p:spPr>
          <a:xfrm>
            <a:off x="755576" y="62068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enough will and determination, 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SUCCEED!</a:t>
            </a:r>
            <a:endParaRPr lang="zh-CN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8">
            <a:extLst>
              <a:ext uri="{FF2B5EF4-FFF2-40B4-BE49-F238E27FC236}">
                <a16:creationId xmlns="" xmlns:a16="http://schemas.microsoft.com/office/drawing/2014/main" id="{2CC80B41-D499-4A78-8AB3-710F4E39E613}"/>
              </a:ext>
            </a:extLst>
          </p:cNvPr>
          <p:cNvSpPr/>
          <p:nvPr/>
        </p:nvSpPr>
        <p:spPr>
          <a:xfrm>
            <a:off x="467544" y="4293096"/>
            <a:ext cx="7848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Luck!</a:t>
            </a:r>
          </a:p>
        </p:txBody>
      </p:sp>
      <p:pic>
        <p:nvPicPr>
          <p:cNvPr id="1026" name="Picture 2" descr="æ¥çæºå¾å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8" t="18491"/>
          <a:stretch/>
        </p:blipFill>
        <p:spPr bwMode="auto">
          <a:xfrm>
            <a:off x="3856239" y="5249982"/>
            <a:ext cx="1071482" cy="1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4</a:t>
            </a:fld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90D3116B-FB69-4A8D-AB98-E7E757AA9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943367"/>
              </p:ext>
            </p:extLst>
          </p:nvPr>
        </p:nvGraphicFramePr>
        <p:xfrm>
          <a:off x="1619672" y="235081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8"/>
          <p:cNvSpPr/>
          <p:nvPr/>
        </p:nvSpPr>
        <p:spPr>
          <a:xfrm>
            <a:off x="261864" y="764704"/>
            <a:ext cx="842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The modern electronic science and technology is an </a:t>
            </a:r>
            <a:r>
              <a:rPr lang="en-US" altLang="zh-CN" sz="2800" b="1" dirty="0" err="1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interdiscipline</a:t>
            </a:r>
            <a:r>
              <a:rPr lang="en-US" altLang="zh-CN" sz="2800" b="1" dirty="0" smtClean="0">
                <a:ln w="10541" cmpd="sng">
                  <a:noFill/>
                  <a:prstDash val="solid"/>
                </a:ln>
                <a:latin typeface="+mj-ea"/>
                <a:ea typeface="+mj-ea"/>
                <a:cs typeface="Arial" panose="020B0604020202020204" pitchFamily="34" charset="0"/>
              </a:rPr>
              <a:t>(</a:t>
            </a:r>
            <a:r>
              <a:rPr lang="zh-CN" altLang="en-US" sz="2800" b="1" dirty="0" smtClean="0">
                <a:ln w="10541" cmpd="sng">
                  <a:noFill/>
                  <a:prstDash val="solid"/>
                </a:ln>
                <a:latin typeface="+mj-ea"/>
                <a:ea typeface="+mj-ea"/>
                <a:cs typeface="Arial" panose="020B0604020202020204" pitchFamily="34" charset="0"/>
              </a:rPr>
              <a:t>交叉学科</a:t>
            </a:r>
            <a:r>
              <a:rPr lang="en-US" altLang="zh-CN" sz="2800" b="1" dirty="0" smtClean="0">
                <a:ln w="10541" cmpd="sng">
                  <a:noFill/>
                  <a:prstDash val="solid"/>
                </a:ln>
                <a:latin typeface="+mj-ea"/>
                <a:ea typeface="+mj-ea"/>
                <a:cs typeface="Arial" panose="020B0604020202020204" pitchFamily="34" charset="0"/>
              </a:rPr>
              <a:t>)</a:t>
            </a:r>
            <a:r>
              <a:rPr lang="en-US" altLang="zh-CN" sz="28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of materials, physics and devices.  </a:t>
            </a:r>
            <a:endParaRPr lang="en-US" altLang="zh-CN" sz="28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2569555" y="3076238"/>
            <a:ext cx="514190" cy="2264740"/>
          </a:xfrm>
          <a:custGeom>
            <a:avLst/>
            <a:gdLst>
              <a:gd name="connsiteX0" fmla="*/ 631221 w 639829"/>
              <a:gd name="connsiteY0" fmla="*/ 1076279 h 1095483"/>
              <a:gd name="connsiteX1" fmla="*/ 565595 w 639829"/>
              <a:gd name="connsiteY1" fmla="*/ 1041278 h 1095483"/>
              <a:gd name="connsiteX2" fmla="*/ 88707 w 639829"/>
              <a:gd name="connsiteY2" fmla="*/ 616892 h 1095483"/>
              <a:gd name="connsiteX3" fmla="*/ 1204 w 639829"/>
              <a:gd name="connsiteY3" fmla="*/ 0 h 10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29" h="1095483">
                <a:moveTo>
                  <a:pt x="631221" y="1076279"/>
                </a:moveTo>
                <a:cubicBezTo>
                  <a:pt x="643617" y="1097061"/>
                  <a:pt x="656014" y="1117843"/>
                  <a:pt x="565595" y="1041278"/>
                </a:cubicBezTo>
                <a:cubicBezTo>
                  <a:pt x="475176" y="964713"/>
                  <a:pt x="182772" y="790438"/>
                  <a:pt x="88707" y="616892"/>
                </a:cubicBezTo>
                <a:cubicBezTo>
                  <a:pt x="-5358" y="443346"/>
                  <a:pt x="-2077" y="221673"/>
                  <a:pt x="1204" y="0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069A-F3EE-4090-8152-0495BB583462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1560" y="292586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One example: the development of transistors</a:t>
            </a:r>
            <a:endParaRPr lang="en-US" altLang="zh-CN" sz="20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323528" y="717544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092473"/>
            <a:ext cx="1755127" cy="16795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98" y="1865000"/>
            <a:ext cx="797564" cy="22074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177747" y="421083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Heated cathode emit electrons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24">
            <a:extLst>
              <a:ext uri="{FF2B5EF4-FFF2-40B4-BE49-F238E27FC236}">
                <a16:creationId xmlns="" xmlns:a16="http://schemas.microsoft.com/office/drawing/2014/main" id="{45A4B792-370E-4191-8B3B-F7F56EAC2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5952" y="1018737"/>
            <a:ext cx="2934195" cy="70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/>
              <a:t>1904,</a:t>
            </a:r>
            <a:endParaRPr lang="zh-CN" altLang="en-US" sz="2000" b="1" dirty="0"/>
          </a:p>
          <a:p>
            <a:pPr algn="ctr" eaLnBrk="1" hangingPunct="1"/>
            <a:r>
              <a:rPr lang="en-US" altLang="zh-CN" sz="2000" b="1" dirty="0" smtClean="0"/>
              <a:t>Vacuum tube</a:t>
            </a:r>
            <a:endParaRPr lang="zh-CN" altLang="en-US" sz="2000" b="1" dirty="0"/>
          </a:p>
        </p:txBody>
      </p:sp>
      <p:sp>
        <p:nvSpPr>
          <p:cNvPr id="20" name="Text Box 25">
            <a:extLst>
              <a:ext uri="{FF2B5EF4-FFF2-40B4-BE49-F238E27FC236}">
                <a16:creationId xmlns="" xmlns:a16="http://schemas.microsoft.com/office/drawing/2014/main" id="{79609594-47E5-4F45-8E37-89E1B62D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466" y="1032140"/>
            <a:ext cx="3024336" cy="70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/>
              <a:t>1947,</a:t>
            </a:r>
            <a:endParaRPr lang="zh-CN" altLang="en-US" sz="2000" b="1" dirty="0"/>
          </a:p>
          <a:p>
            <a:pPr algn="ctr" eaLnBrk="1" hangingPunct="1"/>
            <a:r>
              <a:rPr lang="en-US" altLang="zh-CN" sz="2000" b="1" dirty="0" smtClean="0"/>
              <a:t>Transistor (BJT)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38" y="1902659"/>
            <a:ext cx="1767377" cy="217429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47741" y="4210838"/>
            <a:ext cx="24122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Material: Silicon, Germanium</a:t>
            </a:r>
            <a:endParaRPr lang="zh-CN" alt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002322" y="2680499"/>
            <a:ext cx="1080120" cy="43204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816654" y="3063032"/>
            <a:ext cx="540884" cy="1095483"/>
          </a:xfrm>
          <a:custGeom>
            <a:avLst/>
            <a:gdLst>
              <a:gd name="connsiteX0" fmla="*/ 631221 w 639829"/>
              <a:gd name="connsiteY0" fmla="*/ 1076279 h 1095483"/>
              <a:gd name="connsiteX1" fmla="*/ 565595 w 639829"/>
              <a:gd name="connsiteY1" fmla="*/ 1041278 h 1095483"/>
              <a:gd name="connsiteX2" fmla="*/ 88707 w 639829"/>
              <a:gd name="connsiteY2" fmla="*/ 616892 h 1095483"/>
              <a:gd name="connsiteX3" fmla="*/ 1204 w 639829"/>
              <a:gd name="connsiteY3" fmla="*/ 0 h 10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29" h="1095483">
                <a:moveTo>
                  <a:pt x="631221" y="1076279"/>
                </a:moveTo>
                <a:cubicBezTo>
                  <a:pt x="643617" y="1097061"/>
                  <a:pt x="656014" y="1117843"/>
                  <a:pt x="565595" y="1041278"/>
                </a:cubicBezTo>
                <a:cubicBezTo>
                  <a:pt x="475176" y="964713"/>
                  <a:pt x="182772" y="790438"/>
                  <a:pt x="88707" y="616892"/>
                </a:cubicBezTo>
                <a:cubicBezTo>
                  <a:pt x="-5358" y="443346"/>
                  <a:pt x="-2077" y="221673"/>
                  <a:pt x="1204" y="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047741" y="5018078"/>
            <a:ext cx="24122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Device: N</a:t>
            </a:r>
            <a:r>
              <a:rPr lang="en-US" altLang="zh-CN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PN. P</a:t>
            </a:r>
            <a:r>
              <a:rPr lang="en-US" altLang="zh-CN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47741" y="5589240"/>
            <a:ext cx="24122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Physics: PN junction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2316224" y="3086675"/>
            <a:ext cx="731517" cy="2718590"/>
          </a:xfrm>
          <a:custGeom>
            <a:avLst/>
            <a:gdLst>
              <a:gd name="connsiteX0" fmla="*/ 631221 w 639829"/>
              <a:gd name="connsiteY0" fmla="*/ 1076279 h 1095483"/>
              <a:gd name="connsiteX1" fmla="*/ 565595 w 639829"/>
              <a:gd name="connsiteY1" fmla="*/ 1041278 h 1095483"/>
              <a:gd name="connsiteX2" fmla="*/ 88707 w 639829"/>
              <a:gd name="connsiteY2" fmla="*/ 616892 h 1095483"/>
              <a:gd name="connsiteX3" fmla="*/ 1204 w 639829"/>
              <a:gd name="connsiteY3" fmla="*/ 0 h 10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29" h="1095483">
                <a:moveTo>
                  <a:pt x="631221" y="1076279"/>
                </a:moveTo>
                <a:cubicBezTo>
                  <a:pt x="643617" y="1097061"/>
                  <a:pt x="656014" y="1117843"/>
                  <a:pt x="565595" y="1041278"/>
                </a:cubicBezTo>
                <a:cubicBezTo>
                  <a:pt x="475176" y="964713"/>
                  <a:pt x="182772" y="790438"/>
                  <a:pt x="88707" y="616892"/>
                </a:cubicBezTo>
                <a:cubicBezTo>
                  <a:pt x="-5358" y="443346"/>
                  <a:pt x="-2077" y="221673"/>
                  <a:pt x="1204" y="0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 Box 25">
            <a:extLst>
              <a:ext uri="{FF2B5EF4-FFF2-40B4-BE49-F238E27FC236}">
                <a16:creationId xmlns="" xmlns:a16="http://schemas.microsoft.com/office/drawing/2014/main" id="{79609594-47E5-4F45-8E37-89E1B62D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691" y="775599"/>
            <a:ext cx="324831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1950,</a:t>
            </a:r>
            <a:endParaRPr lang="zh-CN" altLang="en-US" sz="2000" b="1" dirty="0"/>
          </a:p>
          <a:p>
            <a:pPr algn="ctr" eaLnBrk="1" hangingPunct="1"/>
            <a:r>
              <a:rPr lang="en-US" altLang="zh-CN" sz="2000" b="1" dirty="0" smtClean="0"/>
              <a:t>Junction field-effect transistors (JFET)</a:t>
            </a:r>
            <a:endParaRPr lang="zh-CN" altLang="en-US" sz="2000" b="1" dirty="0"/>
          </a:p>
        </p:txBody>
      </p:sp>
      <p:sp>
        <p:nvSpPr>
          <p:cNvPr id="27" name="Text Box 25">
            <a:extLst>
              <a:ext uri="{FF2B5EF4-FFF2-40B4-BE49-F238E27FC236}">
                <a16:creationId xmlns="" xmlns:a16="http://schemas.microsoft.com/office/drawing/2014/main" id="{79609594-47E5-4F45-8E37-89E1B62D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994" y="4141529"/>
            <a:ext cx="34893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1959,</a:t>
            </a:r>
            <a:endParaRPr lang="zh-CN" altLang="en-US" sz="2000" b="1" dirty="0"/>
          </a:p>
          <a:p>
            <a:pPr algn="ctr" eaLnBrk="1" hangingPunct="1"/>
            <a:r>
              <a:rPr lang="en-US" altLang="zh-CN" sz="2000" b="1" dirty="0" smtClean="0"/>
              <a:t>Metal-oxide-semiconductor FET (MOSFET)</a:t>
            </a:r>
            <a:endParaRPr lang="zh-CN" altLang="en-US" sz="2000" b="1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759" y="1862592"/>
            <a:ext cx="1427837" cy="1296873"/>
          </a:xfrm>
          <a:prstGeom prst="rect">
            <a:avLst/>
          </a:prstGeom>
        </p:spPr>
      </p:pic>
      <p:sp>
        <p:nvSpPr>
          <p:cNvPr id="29" name="右箭头 28"/>
          <p:cNvSpPr/>
          <p:nvPr/>
        </p:nvSpPr>
        <p:spPr>
          <a:xfrm>
            <a:off x="5262562" y="2352697"/>
            <a:ext cx="1181645" cy="43204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362731" y="3182027"/>
            <a:ext cx="216295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New device design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21430" y="3611288"/>
            <a:ext cx="23042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Physics: field effect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右箭头 31"/>
          <p:cNvSpPr/>
          <p:nvPr/>
        </p:nvSpPr>
        <p:spPr>
          <a:xfrm rot="5400000">
            <a:off x="7485892" y="3478098"/>
            <a:ext cx="885056" cy="43204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5940152" y="2738000"/>
            <a:ext cx="0" cy="421465"/>
          </a:xfrm>
          <a:prstGeom prst="line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5292080" y="2738000"/>
            <a:ext cx="0" cy="87277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525687" y="3429001"/>
            <a:ext cx="286675" cy="0"/>
          </a:xfrm>
          <a:prstGeom prst="line">
            <a:avLst/>
          </a:prstGeom>
          <a:ln w="19050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73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  <p:bldP spid="21" grpId="0" animBg="1"/>
      <p:bldP spid="8" grpId="0" animBg="1"/>
      <p:bldP spid="12" grpId="0" animBg="1"/>
      <p:bldP spid="22" grpId="0" animBg="1"/>
      <p:bldP spid="24" grpId="0" animBg="1"/>
      <p:bldP spid="25" grpId="0" animBg="1"/>
      <p:bldP spid="26" grpId="0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08720"/>
            <a:ext cx="820489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21th century: Electronic and Information World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A9898CC-00EF-4AB1-A874-D62AED6B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2024824"/>
            <a:ext cx="2537744" cy="1872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300FE80-69EA-4C02-B08F-F51849C3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176" y="1988840"/>
            <a:ext cx="2414976" cy="2016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5C9D6B4-FEA7-49CE-9926-8309CB70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023" y="2043005"/>
            <a:ext cx="2462857" cy="1835845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FB8E1303-7D70-4612-B6F3-5341E7212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70" y="4407495"/>
            <a:ext cx="82048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Electronics changes our world and life in every </a:t>
            </a:r>
            <a:r>
              <a:rPr kumimoji="1" lang="en-US" altLang="zh-CN" sz="2400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aspects.</a:t>
            </a:r>
            <a:endParaRPr kumimoji="1" lang="zh-CN" altLang="en-US" sz="2400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FB8E1303-7D70-4612-B6F3-5341E7212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696" y="908720"/>
            <a:ext cx="52016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 smtClean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The evolution of human</a:t>
            </a:r>
            <a:endParaRPr kumimoji="1" lang="zh-CN" altLang="en-US" sz="32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556792"/>
            <a:ext cx="845941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33" y="4221088"/>
            <a:ext cx="3968504" cy="2082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779" y="1077479"/>
            <a:ext cx="3960440" cy="29275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23221" y="365437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Human = A pile of code in future?</a:t>
            </a:r>
            <a:endParaRPr lang="zh-CN" alt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7">
            <a:extLst>
              <a:ext uri="{FF2B5EF4-FFF2-40B4-BE49-F238E27FC236}">
                <a16:creationId xmlns="" xmlns:a16="http://schemas.microsoft.com/office/drawing/2014/main" id="{200AE351-34E4-4BE5-BFA3-62F177A9FACB}"/>
              </a:ext>
            </a:extLst>
          </p:cNvPr>
          <p:cNvSpPr/>
          <p:nvPr/>
        </p:nvSpPr>
        <p:spPr>
          <a:xfrm>
            <a:off x="107504" y="116632"/>
            <a:ext cx="8928991" cy="144016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9320">
                <a:srgbClr val="F4F7FC"/>
              </a:gs>
              <a:gs pos="40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8">
            <a:extLst>
              <a:ext uri="{FF2B5EF4-FFF2-40B4-BE49-F238E27FC236}">
                <a16:creationId xmlns="" xmlns:a16="http://schemas.microsoft.com/office/drawing/2014/main" id="{5D2CD064-9BD5-4208-9542-439C7981E293}"/>
              </a:ext>
            </a:extLst>
          </p:cNvPr>
          <p:cNvSpPr/>
          <p:nvPr/>
        </p:nvSpPr>
        <p:spPr>
          <a:xfrm>
            <a:off x="323528" y="933568"/>
            <a:ext cx="8496944" cy="47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B787C860-1FEC-4C85-BA3B-64A87ED22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89" y="323945"/>
            <a:ext cx="8204894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Development of electronic device </a:t>
            </a:r>
            <a:endParaRPr kumimoji="1" lang="zh-CN" altLang="en-US" sz="2800" b="1" dirty="0">
              <a:latin typeface="Arial" panose="020B0604020202020204" pitchFamily="34" charset="0"/>
              <a:ea typeface="楷体_GB2312" pitchFamily="49" charset="-122"/>
              <a:cs typeface="Arial" panose="020B0604020202020204" pitchFamily="34" charset="0"/>
            </a:endParaRPr>
          </a:p>
        </p:txBody>
      </p:sp>
      <p:grpSp>
        <p:nvGrpSpPr>
          <p:cNvPr id="11" name="Group 27">
            <a:extLst>
              <a:ext uri="{FF2B5EF4-FFF2-40B4-BE49-F238E27FC236}">
                <a16:creationId xmlns="" xmlns:a16="http://schemas.microsoft.com/office/drawing/2014/main" id="{0033A251-2137-44F3-A916-F3BC392CC33B}"/>
              </a:ext>
            </a:extLst>
          </p:cNvPr>
          <p:cNvGrpSpPr>
            <a:grpSpLocks/>
          </p:cNvGrpSpPr>
          <p:nvPr/>
        </p:nvGrpSpPr>
        <p:grpSpPr bwMode="auto">
          <a:xfrm>
            <a:off x="251520" y="1373651"/>
            <a:ext cx="2934195" cy="2198526"/>
            <a:chOff x="197" y="1480"/>
            <a:chExt cx="1637" cy="1494"/>
          </a:xfrm>
        </p:grpSpPr>
        <p:pic>
          <p:nvPicPr>
            <p:cNvPr id="12" name="Picture 18" descr="电子管">
              <a:extLst>
                <a:ext uri="{FF2B5EF4-FFF2-40B4-BE49-F238E27FC236}">
                  <a16:creationId xmlns="" xmlns:a16="http://schemas.microsoft.com/office/drawing/2014/main" id="{FC5418C9-D3CB-4807-82CE-41157C227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5" t="13217" r="11111" b="14307"/>
            <a:stretch>
              <a:fillRect/>
            </a:stretch>
          </p:blipFill>
          <p:spPr bwMode="auto">
            <a:xfrm>
              <a:off x="340" y="1480"/>
              <a:ext cx="1224" cy="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" name="Text Box 24">
              <a:extLst>
                <a:ext uri="{FF2B5EF4-FFF2-40B4-BE49-F238E27FC236}">
                  <a16:creationId xmlns="" xmlns:a16="http://schemas.microsoft.com/office/drawing/2014/main" id="{45A4B792-370E-4191-8B3B-F7F56EAC2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" y="2493"/>
              <a:ext cx="1637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1904,</a:t>
              </a:r>
              <a:endParaRPr lang="zh-CN" altLang="en-US" sz="2000" b="1" dirty="0"/>
            </a:p>
            <a:p>
              <a:pPr algn="ctr" eaLnBrk="1" hangingPunct="1"/>
              <a:r>
                <a:rPr lang="en-US" altLang="zh-CN" sz="2000" b="1" dirty="0"/>
                <a:t>Electronic tube,</a:t>
              </a:r>
              <a:r>
                <a:rPr lang="zh-CN" altLang="en-US" sz="2000" b="1" dirty="0"/>
                <a:t>电子管</a:t>
              </a:r>
            </a:p>
          </p:txBody>
        </p:sp>
      </p:grpSp>
      <p:grpSp>
        <p:nvGrpSpPr>
          <p:cNvPr id="16" name="Group 28">
            <a:extLst>
              <a:ext uri="{FF2B5EF4-FFF2-40B4-BE49-F238E27FC236}">
                <a16:creationId xmlns="" xmlns:a16="http://schemas.microsoft.com/office/drawing/2014/main" id="{131DE23B-5B28-4E0B-A9E6-64D13E17808F}"/>
              </a:ext>
            </a:extLst>
          </p:cNvPr>
          <p:cNvGrpSpPr>
            <a:grpSpLocks/>
          </p:cNvGrpSpPr>
          <p:nvPr/>
        </p:nvGrpSpPr>
        <p:grpSpPr bwMode="auto">
          <a:xfrm>
            <a:off x="3243371" y="1300625"/>
            <a:ext cx="2541445" cy="2263140"/>
            <a:chOff x="1932" y="1434"/>
            <a:chExt cx="1622" cy="1584"/>
          </a:xfrm>
        </p:grpSpPr>
        <p:pic>
          <p:nvPicPr>
            <p:cNvPr id="17" name="Picture 20" descr="晶体管">
              <a:extLst>
                <a:ext uri="{FF2B5EF4-FFF2-40B4-BE49-F238E27FC236}">
                  <a16:creationId xmlns="" xmlns:a16="http://schemas.microsoft.com/office/drawing/2014/main" id="{1F805A63-2EAD-4438-94BA-6D291BF7A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07" t="6604" r="16058" b="19765"/>
            <a:stretch>
              <a:fillRect/>
            </a:stretch>
          </p:blipFill>
          <p:spPr bwMode="auto">
            <a:xfrm>
              <a:off x="2018" y="1434"/>
              <a:ext cx="1361" cy="1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" name="Text Box 25">
              <a:extLst>
                <a:ext uri="{FF2B5EF4-FFF2-40B4-BE49-F238E27FC236}">
                  <a16:creationId xmlns="" xmlns:a16="http://schemas.microsoft.com/office/drawing/2014/main" id="{79609594-47E5-4F45-8E37-89E1B62DF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" y="2523"/>
              <a:ext cx="1622" cy="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1947,</a:t>
              </a:r>
              <a:endParaRPr lang="zh-CN" altLang="en-US" sz="2000" b="1" dirty="0"/>
            </a:p>
            <a:p>
              <a:pPr algn="ctr" eaLnBrk="1" hangingPunct="1"/>
              <a:r>
                <a:rPr lang="en-US" altLang="zh-CN" sz="2000" b="1" dirty="0"/>
                <a:t>Transistor,</a:t>
              </a:r>
              <a:r>
                <a:rPr lang="zh-CN" altLang="en-US" sz="2000" b="1" dirty="0"/>
                <a:t>晶体管</a:t>
              </a:r>
            </a:p>
          </p:txBody>
        </p:sp>
      </p:grpSp>
      <p:grpSp>
        <p:nvGrpSpPr>
          <p:cNvPr id="20" name="Group 29">
            <a:extLst>
              <a:ext uri="{FF2B5EF4-FFF2-40B4-BE49-F238E27FC236}">
                <a16:creationId xmlns="" xmlns:a16="http://schemas.microsoft.com/office/drawing/2014/main" id="{0AA23F90-EB6E-45E6-8E42-51C134197C5C}"/>
              </a:ext>
            </a:extLst>
          </p:cNvPr>
          <p:cNvGrpSpPr>
            <a:grpSpLocks/>
          </p:cNvGrpSpPr>
          <p:nvPr/>
        </p:nvGrpSpPr>
        <p:grpSpPr bwMode="auto">
          <a:xfrm>
            <a:off x="5691653" y="1378618"/>
            <a:ext cx="3272357" cy="2147021"/>
            <a:chOff x="3414" y="1533"/>
            <a:chExt cx="2318" cy="1459"/>
          </a:xfrm>
        </p:grpSpPr>
        <p:pic>
          <p:nvPicPr>
            <p:cNvPr id="21" name="Picture 14" descr="集成电路">
              <a:extLst>
                <a:ext uri="{FF2B5EF4-FFF2-40B4-BE49-F238E27FC236}">
                  <a16:creationId xmlns="" xmlns:a16="http://schemas.microsoft.com/office/drawing/2014/main" id="{60C8B2CD-C57A-41A0-841E-0E875BDBC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38" b="12003"/>
            <a:stretch>
              <a:fillRect/>
            </a:stretch>
          </p:blipFill>
          <p:spPr bwMode="auto">
            <a:xfrm>
              <a:off x="3822" y="1533"/>
              <a:ext cx="1614" cy="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" name="Text Box 26">
              <a:extLst>
                <a:ext uri="{FF2B5EF4-FFF2-40B4-BE49-F238E27FC236}">
                  <a16:creationId xmlns="" xmlns:a16="http://schemas.microsoft.com/office/drawing/2014/main" id="{9E4D4628-CF2F-4CDE-AB07-2DBE08C82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4" y="2511"/>
              <a:ext cx="2318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 smtClean="0"/>
                <a:t>1959,</a:t>
              </a:r>
              <a:endParaRPr lang="en-US" altLang="zh-CN" sz="2000" b="1" dirty="0"/>
            </a:p>
            <a:p>
              <a:pPr algn="ctr" eaLnBrk="1" hangingPunct="1"/>
              <a:r>
                <a:rPr lang="en-US" altLang="zh-CN" sz="2000" b="1" dirty="0"/>
                <a:t>Integrated circuit</a:t>
              </a:r>
              <a:r>
                <a:rPr lang="zh-CN" altLang="en-US" sz="2000" b="1" dirty="0"/>
                <a:t>集成电路</a:t>
              </a:r>
            </a:p>
          </p:txBody>
        </p:sp>
      </p:grpSp>
      <p:grpSp>
        <p:nvGrpSpPr>
          <p:cNvPr id="24" name="Group 33">
            <a:extLst>
              <a:ext uri="{FF2B5EF4-FFF2-40B4-BE49-F238E27FC236}">
                <a16:creationId xmlns="" xmlns:a16="http://schemas.microsoft.com/office/drawing/2014/main" id="{E3BDFA9F-7B75-4F4A-993C-104676B6D88C}"/>
              </a:ext>
            </a:extLst>
          </p:cNvPr>
          <p:cNvGrpSpPr>
            <a:grpSpLocks/>
          </p:cNvGrpSpPr>
          <p:nvPr/>
        </p:nvGrpSpPr>
        <p:grpSpPr bwMode="auto">
          <a:xfrm>
            <a:off x="1403648" y="4083628"/>
            <a:ext cx="6840538" cy="2247901"/>
            <a:chOff x="1738" y="2614"/>
            <a:chExt cx="4309" cy="1416"/>
          </a:xfrm>
        </p:grpSpPr>
        <p:pic>
          <p:nvPicPr>
            <p:cNvPr id="25" name="Picture 30" descr="电子管-晶体管-集成电路">
              <a:extLst>
                <a:ext uri="{FF2B5EF4-FFF2-40B4-BE49-F238E27FC236}">
                  <a16:creationId xmlns="" xmlns:a16="http://schemas.microsoft.com/office/drawing/2014/main" id="{6BD06D52-B6C3-4F01-BAF9-94A3DE799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1" t="9869" r="13609" b="14441"/>
            <a:stretch>
              <a:fillRect/>
            </a:stretch>
          </p:blipFill>
          <p:spPr bwMode="auto">
            <a:xfrm>
              <a:off x="1738" y="2614"/>
              <a:ext cx="1601" cy="14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6" name="Text Box 32">
              <a:extLst>
                <a:ext uri="{FF2B5EF4-FFF2-40B4-BE49-F238E27FC236}">
                  <a16:creationId xmlns="" xmlns:a16="http://schemas.microsoft.com/office/drawing/2014/main" id="{E7075559-ADD5-468D-A40D-8C1CDEE2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2" y="3479"/>
              <a:ext cx="25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/>
                <a:t>电子管、晶体管、集成电路比较</a:t>
              </a:r>
            </a:p>
          </p:txBody>
        </p:sp>
      </p:grpSp>
      <p:sp>
        <p:nvSpPr>
          <p:cNvPr id="4" name="箭头: 右 3">
            <a:extLst>
              <a:ext uri="{FF2B5EF4-FFF2-40B4-BE49-F238E27FC236}">
                <a16:creationId xmlns="" xmlns:a16="http://schemas.microsoft.com/office/drawing/2014/main" id="{3FD5F93F-109F-4983-AF09-2136782A0F52}"/>
              </a:ext>
            </a:extLst>
          </p:cNvPr>
          <p:cNvSpPr/>
          <p:nvPr/>
        </p:nvSpPr>
        <p:spPr>
          <a:xfrm>
            <a:off x="2760886" y="2034386"/>
            <a:ext cx="482485" cy="2770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="" xmlns:a16="http://schemas.microsoft.com/office/drawing/2014/main" id="{88097D7D-EB20-46BC-8D10-1AB10E8557F4}"/>
              </a:ext>
            </a:extLst>
          </p:cNvPr>
          <p:cNvSpPr/>
          <p:nvPr/>
        </p:nvSpPr>
        <p:spPr>
          <a:xfrm>
            <a:off x="5650793" y="1997117"/>
            <a:ext cx="482485" cy="2770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 Box 32">
            <a:extLst>
              <a:ext uri="{FF2B5EF4-FFF2-40B4-BE49-F238E27FC236}">
                <a16:creationId xmlns="" xmlns:a16="http://schemas.microsoft.com/office/drawing/2014/main" id="{B5383185-2C65-43F1-A724-82651699A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936" y="4477348"/>
            <a:ext cx="40324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dirty="0"/>
              <a:t>Comparison of electronic tube, transistor, integrated circuit</a:t>
            </a:r>
            <a:endParaRPr lang="zh-CN" altLang="en-US" sz="2000" dirty="0"/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DA840984-E7E4-48FA-A756-A6DF2AF8B06C}"/>
              </a:ext>
            </a:extLst>
          </p:cNvPr>
          <p:cNvSpPr/>
          <p:nvPr/>
        </p:nvSpPr>
        <p:spPr>
          <a:xfrm>
            <a:off x="1043608" y="3972674"/>
            <a:ext cx="7212855" cy="2559225"/>
          </a:xfrm>
          <a:prstGeom prst="roundRect">
            <a:avLst>
              <a:gd name="adj" fmla="val 407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3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192256</TotalTime>
  <Words>1082</Words>
  <Application>Microsoft Office PowerPoint</Application>
  <PresentationFormat>全屏显示(4:3)</PresentationFormat>
  <Paragraphs>185</Paragraphs>
  <Slides>31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xlchen</dc:creator>
  <cp:lastModifiedBy>peakzqf</cp:lastModifiedBy>
  <cp:revision>1449</cp:revision>
  <cp:lastPrinted>2018-04-04T01:32:17Z</cp:lastPrinted>
  <dcterms:created xsi:type="dcterms:W3CDTF">2014-05-22T08:48:18Z</dcterms:created>
  <dcterms:modified xsi:type="dcterms:W3CDTF">2019-09-05T03:18:39Z</dcterms:modified>
</cp:coreProperties>
</file>